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302" r:id="rId3"/>
    <p:sldId id="313" r:id="rId4"/>
    <p:sldId id="285" r:id="rId5"/>
    <p:sldId id="286" r:id="rId6"/>
    <p:sldId id="287" r:id="rId7"/>
    <p:sldId id="289" r:id="rId8"/>
    <p:sldId id="290" r:id="rId9"/>
    <p:sldId id="291" r:id="rId10"/>
    <p:sldId id="292" r:id="rId11"/>
    <p:sldId id="293" r:id="rId12"/>
    <p:sldId id="294" r:id="rId13"/>
    <p:sldId id="295" r:id="rId14"/>
    <p:sldId id="296" r:id="rId15"/>
    <p:sldId id="298" r:id="rId16"/>
    <p:sldId id="299" r:id="rId17"/>
    <p:sldId id="300" r:id="rId18"/>
    <p:sldId id="301" r:id="rId19"/>
    <p:sldId id="303" r:id="rId20"/>
    <p:sldId id="304" r:id="rId21"/>
    <p:sldId id="305" r:id="rId22"/>
    <p:sldId id="306" r:id="rId23"/>
    <p:sldId id="307" r:id="rId24"/>
    <p:sldId id="308" r:id="rId25"/>
    <p:sldId id="310" r:id="rId26"/>
    <p:sldId id="311" r:id="rId27"/>
    <p:sldId id="312" r:id="rId28"/>
    <p:sldId id="259" r:id="rId29"/>
    <p:sldId id="260" r:id="rId30"/>
    <p:sldId id="261" r:id="rId31"/>
    <p:sldId id="262" r:id="rId32"/>
    <p:sldId id="263" r:id="rId33"/>
    <p:sldId id="264" r:id="rId34"/>
    <p:sldId id="265" r:id="rId35"/>
    <p:sldId id="266" r:id="rId36"/>
    <p:sldId id="267" r:id="rId37"/>
    <p:sldId id="268" r:id="rId38"/>
    <p:sldId id="269" r:id="rId39"/>
    <p:sldId id="270" r:id="rId40"/>
    <p:sldId id="271" r:id="rId41"/>
    <p:sldId id="272" r:id="rId42"/>
    <p:sldId id="273" r:id="rId43"/>
    <p:sldId id="274" r:id="rId44"/>
    <p:sldId id="275" r:id="rId45"/>
    <p:sldId id="276" r:id="rId46"/>
    <p:sldId id="277" r:id="rId47"/>
    <p:sldId id="278" r:id="rId48"/>
    <p:sldId id="279" r:id="rId49"/>
    <p:sldId id="280" r:id="rId50"/>
    <p:sldId id="282" r:id="rId51"/>
    <p:sldId id="284" r:id="rId52"/>
    <p:sldId id="283"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p:scale>
          <a:sx n="66" d="100"/>
          <a:sy n="66" d="100"/>
        </p:scale>
        <p:origin x="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a:solidFill>
                  <a:schemeClr val="bg2"/>
                </a:solidFill>
                <a:latin typeface="Brush Script MT" panose="03060802040406070304" pitchFamily="66" charset="0"/>
              </a:defRPr>
            </a:lvl1pPr>
          </a:lstStyle>
          <a:p>
            <a:fld id="{48C008D0-6335-418B-B335-E1DA771984EB}" type="slidenum">
              <a:rPr lang="en-US" altLang="en-US">
                <a:solidFill>
                  <a:srgbClr val="EEECE1"/>
                </a:solidFill>
              </a:rPr>
              <a:pPr/>
              <a:t>‹#›</a:t>
            </a:fld>
            <a:endParaRPr lang="en-US" altLang="en-US">
              <a:solidFill>
                <a:srgbClr val="EEECE1"/>
              </a:solidFill>
            </a:endParaRPr>
          </a:p>
        </p:txBody>
      </p:sp>
    </p:spTree>
    <p:extLst>
      <p:ext uri="{BB962C8B-B14F-4D97-AF65-F5344CB8AC3E}">
        <p14:creationId xmlns:p14="http://schemas.microsoft.com/office/powerpoint/2010/main" val="362468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65400DF9-1C43-4E8F-A139-B982B6AFDFBB}"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06609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8257E970-837B-4E7D-8510-B19956A2F57D}"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52485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a:solidFill>
                  <a:srgbClr val="FFFF00"/>
                </a:solidFill>
              </a:defRPr>
            </a:lvl1pPr>
          </a:lstStyle>
          <a:p>
            <a:fld id="{59DB0BEB-1F09-4F6D-B2DD-DEB8AE7BB8C9}" type="slidenum">
              <a:rPr lang="en-US" altLang="en-US"/>
              <a:pPr/>
              <a:t>‹#›</a:t>
            </a:fld>
            <a:endParaRPr lang="en-US" altLang="en-US"/>
          </a:p>
        </p:txBody>
      </p:sp>
    </p:spTree>
    <p:extLst>
      <p:ext uri="{BB962C8B-B14F-4D97-AF65-F5344CB8AC3E}">
        <p14:creationId xmlns:p14="http://schemas.microsoft.com/office/powerpoint/2010/main" val="420840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C3DD6A0D-009D-438A-8D32-755564BAB10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408009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263992F4-B92C-45E8-A29A-2DFD2511D3BB}"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25017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fld id="{4CB95F38-D3A5-4B9D-976E-2AB80B43C180}"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05153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fld id="{D0959713-1588-47F1-B56A-6520D3D8367F}"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78026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fld id="{0BF8066E-73EF-4122-8657-E8C2C6438E5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65471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F17198D4-D3A9-40E6-ADB4-5E822EDE2105}"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07943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1F9613B9-812D-41F8-9D29-AFA6DF5013BD}"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327489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Calibri" panose="020F0502020204030204" pitchFamily="34" charset="0"/>
              </a:defRPr>
            </a:lvl1pPr>
          </a:lstStyle>
          <a:p>
            <a:pPr fontAlgn="base">
              <a:spcBef>
                <a:spcPct val="0"/>
              </a:spcBef>
              <a:spcAft>
                <a:spcPct val="0"/>
              </a:spcAft>
            </a:pPr>
            <a:fld id="{A177E25A-8AB1-4ED9-8F71-EA04BE4AB2CF}" type="slidenum">
              <a:rPr lang="en-US" altLang="en-US">
                <a:solidFill>
                  <a:prstClr val="white"/>
                </a:solidFill>
                <a:cs typeface="Arial" panose="020B0604020202020204" pitchFamily="34" charset="0"/>
              </a:rPr>
              <a:pPr fontAlgn="base">
                <a:spcBef>
                  <a:spcPct val="0"/>
                </a:spcBef>
                <a:spcAft>
                  <a:spcPct val="0"/>
                </a:spcAft>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1163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pitchFamily="34" charset="0"/>
        </a:defRPr>
      </a:lvl1pPr>
      <a:lvl2pPr algn="ctr" rtl="0" eaLnBrk="0" fontAlgn="base" hangingPunct="0">
        <a:spcBef>
          <a:spcPct val="0"/>
        </a:spcBef>
        <a:spcAft>
          <a:spcPct val="0"/>
        </a:spcAft>
        <a:defRPr sz="4400" b="1" i="1">
          <a:solidFill>
            <a:srgbClr val="FFFF99"/>
          </a:solidFill>
          <a:latin typeface="Comic Sans MS" pitchFamily="66" charset="0"/>
          <a:cs typeface="Arial" pitchFamily="34" charset="0"/>
        </a:defRPr>
      </a:lvl2pPr>
      <a:lvl3pPr algn="ctr" rtl="0" eaLnBrk="0" fontAlgn="base" hangingPunct="0">
        <a:spcBef>
          <a:spcPct val="0"/>
        </a:spcBef>
        <a:spcAft>
          <a:spcPct val="0"/>
        </a:spcAft>
        <a:defRPr sz="4400" b="1" i="1">
          <a:solidFill>
            <a:srgbClr val="FFFF99"/>
          </a:solidFill>
          <a:latin typeface="Comic Sans MS" pitchFamily="66" charset="0"/>
          <a:cs typeface="Arial" pitchFamily="34" charset="0"/>
        </a:defRPr>
      </a:lvl3pPr>
      <a:lvl4pPr algn="ctr" rtl="0" eaLnBrk="0" fontAlgn="base" hangingPunct="0">
        <a:spcBef>
          <a:spcPct val="0"/>
        </a:spcBef>
        <a:spcAft>
          <a:spcPct val="0"/>
        </a:spcAft>
        <a:defRPr sz="4400" b="1" i="1">
          <a:solidFill>
            <a:srgbClr val="FFFF99"/>
          </a:solidFill>
          <a:latin typeface="Comic Sans MS" pitchFamily="66" charset="0"/>
          <a:cs typeface="Arial" pitchFamily="34" charset="0"/>
        </a:defRPr>
      </a:lvl4pPr>
      <a:lvl5pPr algn="ctr" rtl="0" eaLnBrk="0" fontAlgn="base" hangingPunct="0">
        <a:spcBef>
          <a:spcPct val="0"/>
        </a:spcBef>
        <a:spcAft>
          <a:spcPct val="0"/>
        </a:spcAft>
        <a:defRPr sz="4400" b="1" i="1">
          <a:solidFill>
            <a:srgbClr val="FFFF99"/>
          </a:solidFill>
          <a:latin typeface="Comic Sans MS" pitchFamily="66" charset="0"/>
          <a:cs typeface="Arial" pitchFamily="34" charset="0"/>
        </a:defRPr>
      </a:lvl5pPr>
      <a:lvl6pPr marL="457200" algn="ctr" rtl="0" fontAlgn="base">
        <a:spcBef>
          <a:spcPct val="0"/>
        </a:spcBef>
        <a:spcAft>
          <a:spcPct val="0"/>
        </a:spcAft>
        <a:defRPr sz="4400" b="1" i="1">
          <a:solidFill>
            <a:srgbClr val="FFFF99"/>
          </a:solidFill>
          <a:latin typeface="Comic Sans MS" pitchFamily="66" charset="0"/>
          <a:cs typeface="Arial" pitchFamily="34" charset="0"/>
        </a:defRPr>
      </a:lvl6pPr>
      <a:lvl7pPr marL="914400" algn="ctr" rtl="0" fontAlgn="base">
        <a:spcBef>
          <a:spcPct val="0"/>
        </a:spcBef>
        <a:spcAft>
          <a:spcPct val="0"/>
        </a:spcAft>
        <a:defRPr sz="4400" b="1" i="1">
          <a:solidFill>
            <a:srgbClr val="FFFF99"/>
          </a:solidFill>
          <a:latin typeface="Comic Sans MS" pitchFamily="66" charset="0"/>
          <a:cs typeface="Arial" pitchFamily="34" charset="0"/>
        </a:defRPr>
      </a:lvl7pPr>
      <a:lvl8pPr marL="1371600" algn="ctr" rtl="0" fontAlgn="base">
        <a:spcBef>
          <a:spcPct val="0"/>
        </a:spcBef>
        <a:spcAft>
          <a:spcPct val="0"/>
        </a:spcAft>
        <a:defRPr sz="4400" b="1" i="1">
          <a:solidFill>
            <a:srgbClr val="FFFF99"/>
          </a:solidFill>
          <a:latin typeface="Comic Sans MS" pitchFamily="66" charset="0"/>
          <a:cs typeface="Arial" pitchFamily="34" charset="0"/>
        </a:defRPr>
      </a:lvl8pPr>
      <a:lvl9pPr marL="1828800" algn="ctr" rtl="0" fontAlgn="base">
        <a:spcBef>
          <a:spcPct val="0"/>
        </a:spcBef>
        <a:spcAft>
          <a:spcPct val="0"/>
        </a:spcAft>
        <a:defRPr sz="4400" b="1" i="1">
          <a:solidFill>
            <a:srgbClr val="FFFF99"/>
          </a:solidFill>
          <a:latin typeface="Comic Sans MS" pitchFamily="66" charset="0"/>
          <a:cs typeface="Arial"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Constructed </a:t>
            </a:r>
            <a:r>
              <a:rPr lang="en-US" dirty="0" smtClean="0"/>
              <a:t>Response Bonus</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DB0BEB-1F09-4F6D-B2DD-DEB8AE7BB8C9}"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pic>
        <p:nvPicPr>
          <p:cNvPr id="1026" name="Picture 2" descr="https://gofar.gadoe.org/QB/Temp/97633396-b7dc-4919-95fc-3a2124ce61a4/Assessment/source/Content/images/M0313120_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34275" y="1717448"/>
            <a:ext cx="4048125" cy="310855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09599" y="1239610"/>
            <a:ext cx="6800193" cy="477053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A</a:t>
            </a: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4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Round the number sold of each type of shoe to the nearest ten. List your answers in the same order as given in the table.</a:t>
            </a:r>
            <a:r>
              <a:rPr kumimoji="0" lang="en-US" sz="24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4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4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B</a:t>
            </a:r>
            <a:r>
              <a:rPr kumimoji="0" lang="en-US" sz="24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400" b="0" i="0" u="none" strike="noStrike" kern="1200" cap="none" spc="0" normalizeH="0" baseline="0" noProof="0" dirty="0" smtClean="0">
                <a:ln>
                  <a:noFill/>
                </a:ln>
                <a:solidFill>
                  <a:prstClr val="white"/>
                </a:solidFill>
                <a:effectLst/>
                <a:uLnTx/>
                <a:uFillTx/>
                <a:latin typeface="Calibri"/>
                <a:ea typeface="+mn-ea"/>
                <a:cs typeface="+mn-cs"/>
              </a:rPr>
            </a:br>
            <a:r>
              <a:rPr kumimoji="0" lang="en-US" sz="24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The owner of the store said the number of running shoes and sandals together was more than the number of dress and other types of shoes together. Explain why the owner’s statement does or does not make sense.</a:t>
            </a:r>
            <a:endParaRPr kumimoji="0" lang="en-US" sz="24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7751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2</a:t>
            </a:r>
            <a:endParaRPr lang="en-US" dirty="0"/>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959713-1588-47F1-B56A-6520D3D8367F}" type="slidenum">
              <a:rPr kumimoji="0" lang="en-US" altLang="en-US" sz="12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en-US" sz="12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6503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1905000" y="9144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Ken had 49 comic books.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He bought 12 more. </a:t>
            </a:r>
          </a:p>
          <a:p>
            <a:pPr marL="514350" marR="0" lvl="0" indent="-514350" algn="l" defTabSz="914400" rtl="0" eaLnBrk="1" fontAlgn="base" latinLnBrk="0" hangingPunct="1">
              <a:lnSpc>
                <a:spcPct val="100000"/>
              </a:lnSpc>
              <a:spcBef>
                <a:spcPct val="0"/>
              </a:spcBef>
              <a:spcAft>
                <a:spcPct val="0"/>
              </a:spcAft>
              <a:buClrTx/>
              <a:buSzTx/>
              <a:buFontTx/>
              <a:buAutoNum type="arabicPeriod"/>
              <a:tabLst/>
              <a:defRPr/>
            </a:pPr>
            <a:r>
              <a:rPr kumimoji="0" lang="en-US" altLang="en-US" sz="2800" b="0" i="0" u="sng"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About</a:t>
            </a:r>
            <a:r>
              <a:rPr kumimoji="0" lang="en-US" alt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 </a:t>
            </a:r>
            <a:r>
              <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how many comic books does Ken now have</a:t>
            </a:r>
            <a:r>
              <a:rPr kumimoji="0" lang="en-US" alt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a:t>
            </a:r>
          </a:p>
          <a:p>
            <a:pPr marL="514350" marR="0" lvl="0" indent="-514350" algn="l" defTabSz="914400" rtl="0" eaLnBrk="1" fontAlgn="base" latinLnBrk="0" hangingPunct="1">
              <a:lnSpc>
                <a:spcPct val="100000"/>
              </a:lnSpc>
              <a:spcBef>
                <a:spcPct val="0"/>
              </a:spcBef>
              <a:spcAft>
                <a:spcPct val="0"/>
              </a:spcAft>
              <a:buClrTx/>
              <a:buSzTx/>
              <a:buFontTx/>
              <a:buAutoNum type="arabicPeriod"/>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2. Show how to CHECK </a:t>
            </a:r>
            <a:r>
              <a:rPr kumimoji="0" lang="en-US" alt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your </a:t>
            </a:r>
            <a:r>
              <a:rPr lang="en-US" altLang="en-US" sz="2800" dirty="0" smtClean="0">
                <a:solidFill>
                  <a:srgbClr val="FFFF00"/>
                </a:solidFill>
              </a:rPr>
              <a:t>work</a:t>
            </a:r>
            <a:r>
              <a:rPr kumimoji="0" lang="en-US" alt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 </a:t>
            </a:r>
            <a:r>
              <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using the opposite </a:t>
            </a:r>
            <a:r>
              <a:rPr kumimoji="0" lang="en-US" alt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operation</a:t>
            </a:r>
            <a:r>
              <a:rPr lang="en-US" altLang="en-US" sz="2800" dirty="0">
                <a:solidFill>
                  <a:srgbClr val="FFFF00"/>
                </a:solidFill>
              </a:rPr>
              <a:t> </a:t>
            </a:r>
            <a:r>
              <a:rPr lang="en-US" altLang="en-US" sz="2800" dirty="0" smtClean="0">
                <a:solidFill>
                  <a:srgbClr val="FFFF00"/>
                </a:solidFill>
              </a:rPr>
              <a:t>using an open number line.    What is a different way that you can prove your thinking?</a:t>
            </a:r>
            <a:r>
              <a:rPr kumimoji="0" lang="en-US" alt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
            </a:r>
            <a:br>
              <a:rPr kumimoji="0" lang="en-US" alt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br>
            <a:r>
              <a:rPr kumimoji="0" lang="en-US" alt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
            </a:r>
            <a:br>
              <a:rPr kumimoji="0" lang="en-US" alt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br>
            <a:endParaRPr kumimoji="0" lang="en-US" alt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4100" name="Picture 4" descr="C:\Documents and Settings\christinafreeman\Local Settings\Temporary Internet Files\Content.IE5\3MMHMEGK\MC9002329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3326" y="228601"/>
            <a:ext cx="1844675"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209800" y="3810001"/>
            <a:ext cx="8077200" cy="646331"/>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3089997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1941513"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952500" y="949326"/>
            <a:ext cx="9190038"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At </a:t>
            </a:r>
            <a:r>
              <a:rPr kumimoji="0" lang="en-US" sz="3200" b="1"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Monkey Joes, </a:t>
            </a:r>
            <a:r>
              <a:rPr kumimoji="0" lang="en-US" sz="32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Frank had 325 game tokens. He gave Paul 157 tokens</a:t>
            </a:r>
            <a:r>
              <a:rPr kumimoji="0" lang="en-US" sz="3200" b="1"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2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How many tokens does Frank have left? </a:t>
            </a:r>
            <a:endParaRPr kumimoji="0" 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lang="en-US" sz="2800" dirty="0" smtClean="0">
                <a:solidFill>
                  <a:srgbClr val="FFFF00"/>
                </a:solidFill>
                <a:latin typeface="Arial" panose="020B0604020202020204" pitchFamily="34" charset="0"/>
                <a:cs typeface="Arial" panose="020B0604020202020204" pitchFamily="34" charset="0"/>
              </a:rPr>
              <a:t>What would the ESTIMATE of each number be rounded to the NEAREST TEN?</a:t>
            </a:r>
            <a:r>
              <a:rPr kumimoji="0" 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 </a:t>
            </a:r>
            <a:endParaRPr kumimoji="0" 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What would the ESTIMATE </a:t>
            </a:r>
            <a:r>
              <a:rPr kumimoji="0" lang="en-US" sz="2800" b="0"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of each number be </a:t>
            </a:r>
            <a:r>
              <a:rPr kumimoji="0" 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rounded to the NEAREST HUNDRED?  How is the ESTIMATE different from the actual answer?</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
            <a:b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5124" name="Picture 4" descr="C:\Documents and Settings\christinafreeman\Local Settings\Temporary Internet Files\Content.IE5\E8I2IGHL\MC9000550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22972" y="1833335"/>
            <a:ext cx="2106159" cy="295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249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Corner-Wednesday  </a:t>
            </a:r>
            <a:endParaRPr lang="en-US" dirty="0"/>
          </a:p>
        </p:txBody>
      </p:sp>
      <p:sp>
        <p:nvSpPr>
          <p:cNvPr id="3" name="Content Placeholder 2"/>
          <p:cNvSpPr>
            <a:spLocks noGrp="1"/>
          </p:cNvSpPr>
          <p:nvPr>
            <p:ph idx="1"/>
          </p:nvPr>
        </p:nvSpPr>
        <p:spPr>
          <a:xfrm>
            <a:off x="609600" y="1257301"/>
            <a:ext cx="10972800" cy="4525963"/>
          </a:xfrm>
        </p:spPr>
        <p:txBody>
          <a:bodyPr/>
          <a:lstStyle/>
          <a:p>
            <a:pPr marL="0" indent="0">
              <a:buNone/>
            </a:pPr>
            <a:r>
              <a:rPr lang="en-US" sz="2400" b="1" i="0" dirty="0" smtClean="0">
                <a:solidFill>
                  <a:schemeClr val="bg1"/>
                </a:solidFill>
                <a:effectLst/>
                <a:latin typeface="+mn-lt"/>
              </a:rPr>
              <a:t>                                       </a:t>
            </a:r>
            <a:r>
              <a:rPr lang="en-US" sz="2800" i="0" dirty="0" smtClean="0">
                <a:solidFill>
                  <a:schemeClr val="bg1"/>
                </a:solidFill>
                <a:effectLst/>
                <a:latin typeface="+mn-lt"/>
              </a:rPr>
              <a:t>A </a:t>
            </a:r>
            <a:r>
              <a:rPr lang="en-US" sz="2800" i="0" dirty="0" smtClean="0">
                <a:solidFill>
                  <a:schemeClr val="bg1"/>
                </a:solidFill>
                <a:effectLst/>
                <a:latin typeface="+mn-lt"/>
              </a:rPr>
              <a:t>large park has 58 trees and 245 flowers.</a:t>
            </a:r>
            <a:r>
              <a:rPr lang="en-US" sz="2400" b="1" dirty="0" smtClean="0">
                <a:solidFill>
                  <a:schemeClr val="bg1"/>
                </a:solidFill>
                <a:latin typeface="+mn-lt"/>
              </a:rPr>
              <a:t/>
            </a:r>
            <a:br>
              <a:rPr lang="en-US" sz="2400" b="1" dirty="0" smtClean="0">
                <a:solidFill>
                  <a:schemeClr val="bg1"/>
                </a:solidFill>
                <a:latin typeface="+mn-lt"/>
              </a:rPr>
            </a:br>
            <a:r>
              <a:rPr lang="en-US" sz="2800" dirty="0" smtClean="0">
                <a:solidFill>
                  <a:schemeClr val="bg1"/>
                </a:solidFill>
                <a:latin typeface="+mn-lt"/>
              </a:rPr>
              <a:t/>
            </a:r>
            <a:br>
              <a:rPr lang="en-US" sz="2800" dirty="0" smtClean="0">
                <a:solidFill>
                  <a:schemeClr val="bg1"/>
                </a:solidFill>
                <a:latin typeface="+mn-lt"/>
              </a:rPr>
            </a:br>
            <a:r>
              <a:rPr lang="en-US" sz="2800" dirty="0">
                <a:solidFill>
                  <a:schemeClr val="bg1"/>
                </a:solidFill>
                <a:latin typeface="+mn-lt"/>
              </a:rPr>
              <a:t>1</a:t>
            </a:r>
            <a:r>
              <a:rPr lang="en-US" sz="2800" dirty="0" smtClean="0">
                <a:solidFill>
                  <a:schemeClr val="bg1"/>
                </a:solidFill>
                <a:latin typeface="+mn-lt"/>
              </a:rPr>
              <a:t>.  </a:t>
            </a:r>
            <a:r>
              <a:rPr lang="en-US" sz="2800" i="0" dirty="0" smtClean="0">
                <a:solidFill>
                  <a:schemeClr val="bg1"/>
                </a:solidFill>
                <a:effectLst/>
                <a:latin typeface="+mn-lt"/>
              </a:rPr>
              <a:t>Round </a:t>
            </a:r>
            <a:r>
              <a:rPr lang="en-US" sz="2800" i="0" dirty="0" smtClean="0">
                <a:solidFill>
                  <a:schemeClr val="bg1"/>
                </a:solidFill>
                <a:effectLst/>
                <a:latin typeface="+mn-lt"/>
              </a:rPr>
              <a:t>the number of trees to the nearest </a:t>
            </a:r>
            <a:r>
              <a:rPr lang="en-US" sz="2800" i="0" dirty="0" smtClean="0">
                <a:solidFill>
                  <a:schemeClr val="bg1"/>
                </a:solidFill>
                <a:effectLst/>
                <a:latin typeface="+mn-lt"/>
              </a:rPr>
              <a:t>10.  Show your thinking.</a:t>
            </a:r>
            <a:r>
              <a:rPr lang="en-US" sz="2800" dirty="0" smtClean="0">
                <a:solidFill>
                  <a:schemeClr val="bg1"/>
                </a:solidFill>
                <a:latin typeface="+mn-lt"/>
              </a:rPr>
              <a:t/>
            </a:r>
            <a:br>
              <a:rPr lang="en-US" sz="2800" dirty="0" smtClean="0">
                <a:solidFill>
                  <a:schemeClr val="bg1"/>
                </a:solidFill>
                <a:latin typeface="+mn-lt"/>
              </a:rPr>
            </a:br>
            <a:r>
              <a:rPr lang="en-US" sz="2800" dirty="0" smtClean="0">
                <a:solidFill>
                  <a:schemeClr val="bg1"/>
                </a:solidFill>
                <a:latin typeface="+mn-lt"/>
              </a:rPr>
              <a:t/>
            </a:r>
            <a:br>
              <a:rPr lang="en-US" sz="2800" dirty="0" smtClean="0">
                <a:solidFill>
                  <a:schemeClr val="bg1"/>
                </a:solidFill>
                <a:latin typeface="+mn-lt"/>
              </a:rPr>
            </a:br>
            <a:r>
              <a:rPr lang="en-US" sz="2800" dirty="0">
                <a:solidFill>
                  <a:schemeClr val="bg1"/>
                </a:solidFill>
                <a:latin typeface="+mn-lt"/>
              </a:rPr>
              <a:t>2</a:t>
            </a:r>
            <a:r>
              <a:rPr lang="en-US" sz="2800" i="0" dirty="0" smtClean="0">
                <a:solidFill>
                  <a:schemeClr val="bg1"/>
                </a:solidFill>
                <a:effectLst/>
                <a:latin typeface="+mn-lt"/>
              </a:rPr>
              <a:t>.  Round </a:t>
            </a:r>
            <a:r>
              <a:rPr lang="en-US" sz="2800" i="0" dirty="0" smtClean="0">
                <a:solidFill>
                  <a:schemeClr val="bg1"/>
                </a:solidFill>
                <a:effectLst/>
                <a:latin typeface="+mn-lt"/>
              </a:rPr>
              <a:t>the number of flowers to the nearest 100</a:t>
            </a:r>
            <a:r>
              <a:rPr lang="en-US" sz="2800" i="0" dirty="0" smtClean="0">
                <a:solidFill>
                  <a:schemeClr val="bg1"/>
                </a:solidFill>
                <a:effectLst/>
                <a:latin typeface="+mn-lt"/>
              </a:rPr>
              <a:t>.  Show your thinking.</a:t>
            </a:r>
          </a:p>
          <a:p>
            <a:pPr marL="0" indent="0">
              <a:buNone/>
            </a:pPr>
            <a:endParaRPr lang="en-US" sz="2800" dirty="0">
              <a:solidFill>
                <a:schemeClr val="bg1"/>
              </a:solidFill>
              <a:latin typeface="+mn-lt"/>
            </a:endParaRPr>
          </a:p>
          <a:p>
            <a:pPr marL="0" indent="0">
              <a:buNone/>
            </a:pPr>
            <a:r>
              <a:rPr lang="en-US" sz="2800" dirty="0" smtClean="0">
                <a:solidFill>
                  <a:schemeClr val="bg1"/>
                </a:solidFill>
                <a:latin typeface="+mn-lt"/>
              </a:rPr>
              <a:t>3. </a:t>
            </a:r>
            <a:r>
              <a:rPr lang="en-US" sz="2800" dirty="0" smtClean="0">
                <a:solidFill>
                  <a:prstClr val="white"/>
                </a:solidFill>
                <a:latin typeface="Calibri"/>
              </a:rPr>
              <a:t> </a:t>
            </a:r>
            <a:r>
              <a:rPr lang="en-US" sz="2800" dirty="0">
                <a:solidFill>
                  <a:prstClr val="white"/>
                </a:solidFill>
                <a:latin typeface="Calibri"/>
              </a:rPr>
              <a:t>What is the total number of trees and flowers in the park? Show your work.</a:t>
            </a:r>
            <a:r>
              <a:rPr lang="en-US" sz="2800" dirty="0" smtClean="0">
                <a:solidFill>
                  <a:schemeClr val="bg1"/>
                </a:solidFill>
                <a:latin typeface="+mn-lt"/>
              </a:rPr>
              <a:t/>
            </a:r>
            <a:br>
              <a:rPr lang="en-US" sz="2800" dirty="0" smtClean="0">
                <a:solidFill>
                  <a:schemeClr val="bg1"/>
                </a:solidFill>
                <a:latin typeface="+mn-lt"/>
              </a:rPr>
            </a:br>
            <a:r>
              <a:rPr lang="en-US" sz="2800" dirty="0" smtClean="0">
                <a:solidFill>
                  <a:schemeClr val="bg1"/>
                </a:solidFill>
                <a:latin typeface="+mn-lt"/>
              </a:rPr>
              <a:t/>
            </a:r>
            <a:br>
              <a:rPr lang="en-US" sz="2800" dirty="0" smtClean="0">
                <a:solidFill>
                  <a:schemeClr val="bg1"/>
                </a:solidFill>
                <a:latin typeface="+mn-lt"/>
              </a:rPr>
            </a:br>
            <a:r>
              <a:rPr lang="en-US" sz="2800" dirty="0" smtClean="0">
                <a:solidFill>
                  <a:schemeClr val="bg1"/>
                </a:solidFill>
                <a:latin typeface="+mn-lt"/>
              </a:rPr>
              <a:t>4. </a:t>
            </a:r>
            <a:r>
              <a:rPr lang="en-US" sz="2800" i="0" dirty="0" smtClean="0">
                <a:solidFill>
                  <a:schemeClr val="bg1"/>
                </a:solidFill>
                <a:effectLst/>
                <a:latin typeface="+mn-lt"/>
              </a:rPr>
              <a:t>The </a:t>
            </a:r>
            <a:r>
              <a:rPr lang="en-US" sz="2800" i="0" dirty="0" smtClean="0">
                <a:solidFill>
                  <a:schemeClr val="bg1"/>
                </a:solidFill>
                <a:effectLst/>
                <a:latin typeface="+mn-lt"/>
              </a:rPr>
              <a:t>park also has benches. The number of benches rounded to the nearest 10 is 30. How many benches could possibly be in the park?</a:t>
            </a:r>
            <a:endParaRPr lang="en-US" sz="2800" dirty="0">
              <a:solidFill>
                <a:schemeClr val="bg1"/>
              </a:solidFill>
              <a:latin typeface="+mn-lt"/>
            </a:endParaRPr>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00F87B-CB5A-4A9C-B9DF-FF7C3FF750BB}"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pic>
        <p:nvPicPr>
          <p:cNvPr id="7" name="Picture 6"/>
          <p:cNvPicPr>
            <a:picLocks noChangeAspect="1"/>
          </p:cNvPicPr>
          <p:nvPr/>
        </p:nvPicPr>
        <p:blipFill>
          <a:blip r:embed="rId2"/>
          <a:stretch>
            <a:fillRect/>
          </a:stretch>
        </p:blipFill>
        <p:spPr>
          <a:xfrm>
            <a:off x="9671957" y="466454"/>
            <a:ext cx="2186214" cy="1581693"/>
          </a:xfrm>
          <a:prstGeom prst="rect">
            <a:avLst/>
          </a:prstGeom>
        </p:spPr>
      </p:pic>
    </p:spTree>
    <p:extLst>
      <p:ext uri="{BB962C8B-B14F-4D97-AF65-F5344CB8AC3E}">
        <p14:creationId xmlns:p14="http://schemas.microsoft.com/office/powerpoint/2010/main" val="1306725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a:xfrm>
            <a:off x="1447800" y="304800"/>
            <a:ext cx="8229600" cy="1143000"/>
          </a:xfrm>
        </p:spPr>
        <p:txBody>
          <a:bodyPr/>
          <a:lstStyle/>
          <a:p>
            <a:pPr eaLnBrk="1" hangingPunct="1"/>
            <a:r>
              <a:rPr altLang="en-US" dirty="0" smtClean="0"/>
              <a:t>Math </a:t>
            </a:r>
            <a:r>
              <a:rPr altLang="en-US" dirty="0" smtClean="0"/>
              <a:t>Corner-</a:t>
            </a:r>
            <a:r>
              <a:rPr altLang="en-US" dirty="0" smtClean="0"/>
              <a:t>Thur</a:t>
            </a:r>
            <a:r>
              <a:rPr altLang="en-US" dirty="0" smtClean="0"/>
              <a:t>sday</a:t>
            </a:r>
            <a:endParaRPr altLang="en-US" dirty="0" smtClean="0"/>
          </a:p>
        </p:txBody>
      </p:sp>
      <p:sp>
        <p:nvSpPr>
          <p:cNvPr id="6147" name="Rectangle 3"/>
          <p:cNvSpPr>
            <a:spLocks noGrp="1"/>
          </p:cNvSpPr>
          <p:nvPr>
            <p:ph type="body" idx="4294967295"/>
          </p:nvPr>
        </p:nvSpPr>
        <p:spPr>
          <a:xfrm>
            <a:off x="1030514" y="1219200"/>
            <a:ext cx="10602686" cy="2590800"/>
          </a:xfrm>
          <a:ln>
            <a:solidFill>
              <a:schemeClr val="tx1"/>
            </a:solidFill>
            <a:miter lim="800000"/>
            <a:headEnd/>
            <a:tailEnd/>
          </a:ln>
        </p:spPr>
        <p:txBody>
          <a:bodyPr/>
          <a:lstStyle/>
          <a:p>
            <a:pPr marL="0" indent="0" eaLnBrk="1" hangingPunct="1">
              <a:buNone/>
              <a:defRPr/>
            </a:pPr>
            <a:r>
              <a:rPr lang="en-US" sz="3000" b="1" dirty="0">
                <a:solidFill>
                  <a:srgbClr val="FFFF00"/>
                </a:solidFill>
                <a:latin typeface="+mj-lt"/>
                <a:cs typeface="Arial" charset="0"/>
              </a:rPr>
              <a:t>At the movie theater, 229 movie tickets were sold in the month </a:t>
            </a:r>
            <a:r>
              <a:rPr lang="en-US" sz="3000" b="1" dirty="0" smtClean="0">
                <a:solidFill>
                  <a:srgbClr val="FFFF00"/>
                </a:solidFill>
                <a:latin typeface="+mj-lt"/>
                <a:cs typeface="Arial" charset="0"/>
              </a:rPr>
              <a:t>                of </a:t>
            </a:r>
            <a:r>
              <a:rPr lang="en-US" sz="3000" b="1" dirty="0">
                <a:solidFill>
                  <a:srgbClr val="FFFF00"/>
                </a:solidFill>
                <a:latin typeface="+mj-lt"/>
                <a:cs typeface="Arial" charset="0"/>
              </a:rPr>
              <a:t>June. 428 cards were sold in July. </a:t>
            </a:r>
            <a:endParaRPr lang="en-US" sz="3000" b="1" dirty="0" smtClean="0">
              <a:solidFill>
                <a:srgbClr val="FFFF00"/>
              </a:solidFill>
              <a:latin typeface="+mj-lt"/>
              <a:cs typeface="Arial" charset="0"/>
            </a:endParaRPr>
          </a:p>
          <a:p>
            <a:pPr marL="0" indent="0" eaLnBrk="1" hangingPunct="1">
              <a:buNone/>
              <a:defRPr/>
            </a:pPr>
            <a:endParaRPr lang="en-US" sz="3000" b="1" dirty="0">
              <a:solidFill>
                <a:srgbClr val="FFFF00"/>
              </a:solidFill>
              <a:latin typeface="+mj-lt"/>
              <a:cs typeface="Arial" charset="0"/>
            </a:endParaRPr>
          </a:p>
          <a:p>
            <a:pPr marL="514350" indent="-514350" eaLnBrk="1" hangingPunct="1">
              <a:buAutoNum type="arabicPeriod"/>
              <a:defRPr/>
            </a:pPr>
            <a:r>
              <a:rPr lang="en-US" sz="3000" dirty="0" smtClean="0">
                <a:solidFill>
                  <a:srgbClr val="FFFF00"/>
                </a:solidFill>
                <a:latin typeface="+mj-lt"/>
                <a:cs typeface="Arial" charset="0"/>
              </a:rPr>
              <a:t>Round each number to the nearest 10.  </a:t>
            </a:r>
          </a:p>
          <a:p>
            <a:pPr marL="514350" indent="-514350" eaLnBrk="1" hangingPunct="1">
              <a:buAutoNum type="arabicPeriod"/>
              <a:defRPr/>
            </a:pPr>
            <a:r>
              <a:rPr lang="en-US" sz="3000" dirty="0" smtClean="0">
                <a:solidFill>
                  <a:srgbClr val="FFFF00"/>
                </a:solidFill>
                <a:latin typeface="+mj-lt"/>
                <a:cs typeface="Arial" charset="0"/>
              </a:rPr>
              <a:t>Round each number to the nearest 100.</a:t>
            </a:r>
          </a:p>
          <a:p>
            <a:pPr marL="514350" indent="-514350" eaLnBrk="1" hangingPunct="1">
              <a:buAutoNum type="arabicPeriod"/>
              <a:defRPr/>
            </a:pPr>
            <a:r>
              <a:rPr lang="en-US" sz="3000" dirty="0" smtClean="0">
                <a:solidFill>
                  <a:srgbClr val="FFFF00"/>
                </a:solidFill>
                <a:latin typeface="+mj-lt"/>
                <a:cs typeface="Arial" charset="0"/>
              </a:rPr>
              <a:t>How </a:t>
            </a:r>
            <a:r>
              <a:rPr lang="en-US" sz="3000" dirty="0">
                <a:solidFill>
                  <a:srgbClr val="FFFF00"/>
                </a:solidFill>
                <a:latin typeface="+mj-lt"/>
                <a:cs typeface="Arial" charset="0"/>
              </a:rPr>
              <a:t>many tickets were sold combined</a:t>
            </a:r>
            <a:r>
              <a:rPr lang="en-US" sz="3000" dirty="0" smtClean="0">
                <a:solidFill>
                  <a:srgbClr val="FFFF00"/>
                </a:solidFill>
                <a:latin typeface="+mj-lt"/>
                <a:cs typeface="Arial" charset="0"/>
              </a:rPr>
              <a:t>?  How could estimation help you when counting?</a:t>
            </a:r>
            <a:endParaRPr lang="en-US" sz="3000" dirty="0">
              <a:solidFill>
                <a:srgbClr val="FFFF00"/>
              </a:solidFill>
              <a:latin typeface="+mj-lt"/>
              <a:cs typeface="Arial" charset="0"/>
            </a:endParaRPr>
          </a:p>
          <a:p>
            <a:pPr marL="0" indent="0" eaLnBrk="1" hangingPunct="1">
              <a:buNone/>
              <a:defRPr/>
            </a:pPr>
            <a:r>
              <a:rPr lang="en-US" sz="3000" dirty="0">
                <a:solidFill>
                  <a:srgbClr val="FFFF00"/>
                </a:solidFill>
                <a:latin typeface="+mj-lt"/>
                <a:cs typeface="Arial" charset="0"/>
              </a:rPr>
              <a:t>4</a:t>
            </a:r>
            <a:r>
              <a:rPr lang="en-US" sz="3000" dirty="0" smtClean="0">
                <a:solidFill>
                  <a:srgbClr val="FFFF00"/>
                </a:solidFill>
                <a:latin typeface="+mj-lt"/>
                <a:cs typeface="Arial" charset="0"/>
              </a:rPr>
              <a:t>. </a:t>
            </a:r>
            <a:r>
              <a:rPr lang="en-US" sz="3000" dirty="0">
                <a:solidFill>
                  <a:srgbClr val="FFFF00"/>
                </a:solidFill>
                <a:latin typeface="+mj-lt"/>
                <a:cs typeface="Arial" charset="0"/>
              </a:rPr>
              <a:t>How many more tickets were sold in July than in June</a:t>
            </a:r>
            <a:r>
              <a:rPr lang="en-US" sz="3000" dirty="0" smtClean="0">
                <a:solidFill>
                  <a:srgbClr val="FFFF00"/>
                </a:solidFill>
                <a:latin typeface="+mj-lt"/>
                <a:cs typeface="Arial" charset="0"/>
              </a:rPr>
              <a:t>?</a:t>
            </a:r>
            <a:r>
              <a:rPr lang="en-US" sz="3000" dirty="0" smtClean="0">
                <a:solidFill>
                  <a:srgbClr val="FFFF00"/>
                </a:solidFill>
                <a:latin typeface="+mj-lt"/>
                <a:cs typeface="Arial" charset="0"/>
              </a:rPr>
              <a:t> </a:t>
            </a:r>
            <a:endParaRPr lang="en-US" sz="3000" dirty="0">
              <a:solidFill>
                <a:srgbClr val="FFFF00"/>
              </a:solidFill>
              <a:latin typeface="+mj-lt"/>
              <a:cs typeface="Arial" charset="0"/>
            </a:endParaRPr>
          </a:p>
          <a:p>
            <a:pPr eaLnBrk="1" hangingPunct="1">
              <a:buFont typeface="Arial" charset="0"/>
              <a:buNone/>
              <a:defRPr/>
            </a:pPr>
            <a:endParaRPr lang="en-US" sz="3600" dirty="0">
              <a:latin typeface="Comic Sans MS" pitchFamily="66" charset="0"/>
              <a:cs typeface="Arial" charset="0"/>
            </a:endParaRPr>
          </a:p>
          <a:p>
            <a:pPr eaLnBrk="1" hangingPunct="1">
              <a:buFont typeface="Arial" charset="0"/>
              <a:buNone/>
              <a:defRPr/>
            </a:pPr>
            <a:r>
              <a:rPr lang="en-US" sz="3600" dirty="0">
                <a:latin typeface="Comic Sans MS" pitchFamily="66" charset="0"/>
                <a:cs typeface="Arial" charset="0"/>
              </a:rPr>
              <a:t>			</a:t>
            </a:r>
          </a:p>
        </p:txBody>
      </p:sp>
      <p:pic>
        <p:nvPicPr>
          <p:cNvPr id="6148" name="Picture 4" descr="C:\Documents and Settings\christinafreeman\Local Settings\Temporary Internet Files\Content.IE5\T9ZDJO91\MC9003620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85276" y="5359400"/>
            <a:ext cx="1482725"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249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993900" y="76200"/>
            <a:ext cx="8229600" cy="1143000"/>
          </a:xfrm>
        </p:spPr>
        <p:txBody>
          <a:bodyPr/>
          <a:lstStyle/>
          <a:p>
            <a:r>
              <a:rPr altLang="en-US" smtClean="0"/>
              <a:t>Math Corner-Friday</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35FDB791-3670-4428-9CDE-B3107418D518}"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7" name="TextBox 69"/>
          <p:cNvSpPr txBox="1">
            <a:spLocks noGrp="1" noChangeArrowheads="1"/>
          </p:cNvSpPr>
          <p:nvPr>
            <p:ph idx="1"/>
          </p:nvPr>
        </p:nvSpPr>
        <p:spPr>
          <a:xfrm>
            <a:off x="417284" y="1459140"/>
            <a:ext cx="6201229" cy="4425827"/>
          </a:xfrm>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indent="0" algn="ctr" eaLnBrk="1" hangingPunct="1">
              <a:buNone/>
              <a:defRPr/>
            </a:pPr>
            <a:r>
              <a:rPr lang="en-US" sz="2800" b="1" dirty="0">
                <a:solidFill>
                  <a:schemeClr val="bg1"/>
                </a:solidFill>
              </a:rPr>
              <a:t>This graph shows the number of books Bill, Pam, Mike,</a:t>
            </a:r>
          </a:p>
          <a:p>
            <a:pPr marL="0" indent="0" algn="ctr" eaLnBrk="1" hangingPunct="1">
              <a:buNone/>
              <a:defRPr/>
            </a:pPr>
            <a:r>
              <a:rPr lang="en-US" sz="2800" b="1" dirty="0">
                <a:solidFill>
                  <a:schemeClr val="bg1"/>
                </a:solidFill>
              </a:rPr>
              <a:t> and Kim read last month. </a:t>
            </a:r>
            <a:endParaRPr lang="en-US" sz="2800" b="1" dirty="0" smtClean="0">
              <a:solidFill>
                <a:schemeClr val="bg1"/>
              </a:solidFill>
            </a:endParaRPr>
          </a:p>
          <a:p>
            <a:pPr marL="0" indent="0" algn="ctr" eaLnBrk="1" hangingPunct="1">
              <a:buNone/>
              <a:defRPr/>
            </a:pPr>
            <a:endParaRPr lang="en-US" sz="2800" b="1" dirty="0">
              <a:solidFill>
                <a:schemeClr val="bg1"/>
              </a:solidFill>
            </a:endParaRPr>
          </a:p>
          <a:p>
            <a:pPr marL="457200" indent="-457200" eaLnBrk="1" hangingPunct="1">
              <a:buFont typeface="Arial" panose="020B0604020202020204" pitchFamily="34" charset="0"/>
              <a:buAutoNum type="arabicPeriod"/>
              <a:defRPr/>
            </a:pPr>
            <a:r>
              <a:rPr lang="en-US" sz="2400" dirty="0">
                <a:solidFill>
                  <a:schemeClr val="bg1"/>
                </a:solidFill>
              </a:rPr>
              <a:t>In words, tell all of the information you can get from this graph.  </a:t>
            </a:r>
          </a:p>
          <a:p>
            <a:pPr marL="457200" indent="-457200" eaLnBrk="1" hangingPunct="1">
              <a:buFont typeface="Arial" panose="020B0604020202020204" pitchFamily="34" charset="0"/>
              <a:buAutoNum type="arabicPeriod"/>
              <a:defRPr/>
            </a:pPr>
            <a:r>
              <a:rPr lang="en-US" sz="2400" dirty="0">
                <a:solidFill>
                  <a:schemeClr val="bg1"/>
                </a:solidFill>
              </a:rPr>
              <a:t>Using the information you have written, make 5 possible questions.  </a:t>
            </a:r>
          </a:p>
          <a:p>
            <a:pPr marL="457200" indent="-457200" eaLnBrk="1" hangingPunct="1">
              <a:buFont typeface="Arial" panose="020B0604020202020204" pitchFamily="34" charset="0"/>
              <a:buAutoNum type="arabicPeriod"/>
              <a:defRPr/>
            </a:pPr>
            <a:r>
              <a:rPr lang="en-US" sz="2400" dirty="0">
                <a:solidFill>
                  <a:schemeClr val="bg1"/>
                </a:solidFill>
              </a:rPr>
              <a:t>Let your neighbor answer your questions and check them.</a:t>
            </a:r>
          </a:p>
        </p:txBody>
      </p:sp>
      <p:pic>
        <p:nvPicPr>
          <p:cNvPr id="8199" name="Picture 185" descr="http://www.mathstories.com/basic_membership/grade2/graphics_books_rea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1039813"/>
            <a:ext cx="4648200" cy="392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834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3</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00F87B-CB5A-4A9C-B9DF-FF7C3FF750BB}"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241322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p:cNvSpPr>
          <p:nvPr>
            <p:ph type="title" idx="4294967295"/>
          </p:nvPr>
        </p:nvSpPr>
        <p:spPr>
          <a:xfrm>
            <a:off x="1679575" y="76200"/>
            <a:ext cx="8229600" cy="1143000"/>
          </a:xfrm>
        </p:spPr>
        <p:txBody>
          <a:bodyPr/>
          <a:lstStyle/>
          <a:p>
            <a:pPr eaLnBrk="1" hangingPunct="1"/>
            <a:r>
              <a:rPr altLang="en-US" smtClean="0"/>
              <a:t>Math Corner-Monday</a:t>
            </a:r>
          </a:p>
        </p:txBody>
      </p:sp>
      <p:sp>
        <p:nvSpPr>
          <p:cNvPr id="4099" name="Rectangle 35"/>
          <p:cNvSpPr>
            <a:spLocks noChangeArrowheads="1"/>
          </p:cNvSpPr>
          <p:nvPr/>
        </p:nvSpPr>
        <p:spPr bwMode="auto">
          <a:xfrm>
            <a:off x="1349828" y="920751"/>
            <a:ext cx="912948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36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There were 6 girls invited to a birthday party.  Each girl will receive </a:t>
            </a:r>
            <a:r>
              <a:rPr lang="en-US" altLang="en-US" sz="3600" dirty="0">
                <a:solidFill>
                  <a:prstClr val="white"/>
                </a:solidFill>
              </a:rPr>
              <a:t>6</a:t>
            </a:r>
            <a:r>
              <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alt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party favors. </a:t>
            </a:r>
            <a:endPar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Show </a:t>
            </a:r>
            <a:r>
              <a:rPr kumimoji="0" lang="en-US" alt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 array that represents the total number of party favors</a:t>
            </a:r>
            <a:r>
              <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a:t>
            </a:r>
          </a:p>
          <a:p>
            <a:pPr marL="0" marR="0" lvl="0" indent="0" defTabSz="914400" rtl="0" eaLnBrk="1" fontAlgn="base" latinLnBrk="0" hangingPunct="1">
              <a:lnSpc>
                <a:spcPct val="100000"/>
              </a:lnSpc>
              <a:spcBef>
                <a:spcPct val="0"/>
              </a:spcBef>
              <a:spcAft>
                <a:spcPct val="0"/>
              </a:spcAft>
              <a:buClrTx/>
              <a:buSzTx/>
              <a:buFontTx/>
              <a:buNone/>
              <a:tabLst/>
              <a:defRPr/>
            </a:pPr>
            <a:endParaRPr lang="en-US" altLang="en-US" sz="3600" dirty="0">
              <a:solidFill>
                <a:prstClr val="white"/>
              </a:solidFill>
            </a:endParaRPr>
          </a:p>
          <a:p>
            <a:pPr marL="0" marR="0" lvl="0" indent="0"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How would the array look differently</a:t>
            </a:r>
            <a:r>
              <a:rPr kumimoji="0" lang="en-US" altLang="en-US" sz="3600" b="0" i="0" u="none" strike="noStrike" kern="1200" cap="none" spc="0" normalizeH="0" noProof="0" dirty="0" smtClean="0">
                <a:ln>
                  <a:noFill/>
                </a:ln>
                <a:solidFill>
                  <a:prstClr val="white"/>
                </a:solidFill>
                <a:effectLst/>
                <a:uLnTx/>
                <a:uFillTx/>
                <a:latin typeface="Arial" panose="020B0604020202020204" pitchFamily="34" charset="0"/>
                <a:ea typeface="+mn-ea"/>
                <a:cs typeface="Arial" panose="020B0604020202020204" pitchFamily="34" charset="0"/>
              </a:rPr>
              <a:t> if there were only 4 girls at the party?</a:t>
            </a:r>
            <a:endParaRPr kumimoji="0" lang="en-US" altLang="en-US" sz="36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4101" name="Picture 2" descr="C:\Program Files\Microsoft Office\MEDIA\CAGCAT10\j021658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9175" y="463551"/>
            <a:ext cx="142557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360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2133600"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378857" y="2776883"/>
            <a:ext cx="9253538" cy="4475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8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There are four checkout lines at the grocery store.  There are eight customers in each line. </a:t>
            </a:r>
            <a:endPar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lang="en-US" altLang="en-US" sz="3200" dirty="0">
              <a:solidFill>
                <a:prstClr val="white"/>
              </a:solidFill>
            </a:endParaRPr>
          </a:p>
          <a:p>
            <a:pPr marL="0" marR="0" lvl="0" indent="0" algn="ctr" defTabSz="914400" rtl="0" eaLnBrk="1" fontAlgn="base" latinLnBrk="0" hangingPunct="1">
              <a:lnSpc>
                <a:spcPct val="80000"/>
              </a:lnSpc>
              <a:spcBef>
                <a:spcPct val="0"/>
              </a:spcBef>
              <a:spcAft>
                <a:spcPct val="0"/>
              </a:spcAft>
              <a:buClrTx/>
              <a:buSzTx/>
              <a:buFontTx/>
              <a:buNone/>
              <a:tabLst/>
              <a:defRPr/>
            </a:pP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How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many people are waiting to pay for their groceries? Solve the problem two ways.  </a:t>
            </a: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 </a:t>
            </a: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5124" name="Picture 5" descr="C:\Documents and Settings\christinafreeman\Local Settings\Temporary Internet Files\Content.IE5\F02LHGAP\MC9002377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966335"/>
            <a:ext cx="1828800"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2373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a:xfrm>
            <a:off x="2019300" y="76200"/>
            <a:ext cx="8229600" cy="1143000"/>
          </a:xfrm>
        </p:spPr>
        <p:txBody>
          <a:bodyPr/>
          <a:lstStyle/>
          <a:p>
            <a:pPr eaLnBrk="1" hangingPunct="1"/>
            <a:r>
              <a:rPr altLang="en-US" smtClean="0"/>
              <a:t>Math Corner-Wednesday</a:t>
            </a:r>
          </a:p>
        </p:txBody>
      </p:sp>
      <p:sp>
        <p:nvSpPr>
          <p:cNvPr id="6147" name="Rectangle 3"/>
          <p:cNvSpPr>
            <a:spLocks noGrp="1"/>
          </p:cNvSpPr>
          <p:nvPr>
            <p:ph type="body" idx="4294967295"/>
          </p:nvPr>
        </p:nvSpPr>
        <p:spPr>
          <a:xfrm>
            <a:off x="2019300" y="1025526"/>
            <a:ext cx="8229600" cy="4525963"/>
          </a:xfrm>
          <a:noFill/>
          <a:ln>
            <a:solidFill>
              <a:schemeClr val="tx1"/>
            </a:solidFill>
            <a:miter lim="800000"/>
            <a:headEnd/>
            <a:tailEnd/>
          </a:ln>
        </p:spPr>
        <p:txBody>
          <a:bodyPr/>
          <a:lstStyle/>
          <a:p>
            <a:pPr algn="ctr" eaLnBrk="1" hangingPunct="1">
              <a:spcBef>
                <a:spcPct val="0"/>
              </a:spcBef>
              <a:buFontTx/>
              <a:buNone/>
            </a:pPr>
            <a:r>
              <a:rPr lang="en-US" altLang="en-US" sz="4800" b="1" u="sng">
                <a:solidFill>
                  <a:srgbClr val="FFFF00"/>
                </a:solidFill>
                <a:latin typeface="Bodoni MT Condensed" panose="02070606080606020203" pitchFamily="18" charset="0"/>
              </a:rPr>
              <a:t>The number is 12.</a:t>
            </a:r>
          </a:p>
          <a:p>
            <a:pPr algn="ctr">
              <a:buFont typeface="Arial" panose="020B0604020202020204" pitchFamily="34" charset="0"/>
              <a:buNone/>
            </a:pPr>
            <a:r>
              <a:rPr lang="en-US" altLang="en-US" sz="4800">
                <a:solidFill>
                  <a:srgbClr val="FFFF00"/>
                </a:solidFill>
                <a:latin typeface="Bodoni MT Condensed" panose="02070606080606020203" pitchFamily="18" charset="0"/>
              </a:rPr>
              <a:t>How many multiplication sentences can you create with a product of 12?</a:t>
            </a:r>
          </a:p>
          <a:p>
            <a:pPr algn="ctr">
              <a:buFont typeface="Arial" panose="020B0604020202020204" pitchFamily="34" charset="0"/>
              <a:buNone/>
            </a:pPr>
            <a:endParaRPr lang="en-US" altLang="en-US" sz="4800">
              <a:solidFill>
                <a:srgbClr val="FFFF00"/>
              </a:solidFill>
              <a:latin typeface="Bodoni MT Condensed" panose="02070606080606020203" pitchFamily="18" charset="0"/>
            </a:endParaRPr>
          </a:p>
          <a:p>
            <a:pPr algn="ctr">
              <a:buFont typeface="Arial" panose="020B0604020202020204" pitchFamily="34" charset="0"/>
              <a:buNone/>
            </a:pPr>
            <a:endParaRPr lang="en-US" altLang="en-US" sz="4800">
              <a:solidFill>
                <a:srgbClr val="FFFF00"/>
              </a:solidFill>
              <a:latin typeface="Bodoni MT Condensed" panose="02070606080606020203" pitchFamily="18" charset="0"/>
            </a:endParaRPr>
          </a:p>
          <a:p>
            <a:pPr algn="ctr">
              <a:buFont typeface="Arial" panose="020B0604020202020204" pitchFamily="34" charset="0"/>
              <a:buNone/>
            </a:pPr>
            <a:r>
              <a:rPr lang="en-US" altLang="en-US" sz="3600" i="1">
                <a:solidFill>
                  <a:srgbClr val="FFFF00"/>
                </a:solidFill>
                <a:latin typeface="Bodoni MT Condensed" panose="02070606080606020203" pitchFamily="18" charset="0"/>
              </a:rPr>
              <a:t>Challenge: Write a repeated addition sentence to match each multiplication sentence you create.</a:t>
            </a:r>
            <a:endParaRPr lang="en-US" altLang="en-US" sz="3600" i="1">
              <a:latin typeface="Comic Sans MS" panose="030F0702030302020204" pitchFamily="66" charset="0"/>
            </a:endParaRPr>
          </a:p>
        </p:txBody>
      </p:sp>
      <p:pic>
        <p:nvPicPr>
          <p:cNvPr id="6148" name="Picture 22" descr="C:\Documents and Settings\christinafreeman\Local Settings\Temporary Internet Files\Content.IE5\S2PUAINY\MC90044142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4290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659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Constructed </a:t>
            </a:r>
            <a:r>
              <a:rPr lang="en-US" dirty="0" smtClean="0"/>
              <a:t>Response Bonus</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7AC1F-920E-4D35-A424-AD0CDC46F223}"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sp>
        <p:nvSpPr>
          <p:cNvPr id="7" name="Rectangle 1"/>
          <p:cNvSpPr>
            <a:spLocks noChangeArrowheads="1"/>
          </p:cNvSpPr>
          <p:nvPr/>
        </p:nvSpPr>
        <p:spPr bwMode="auto">
          <a:xfrm>
            <a:off x="723900" y="1417638"/>
            <a:ext cx="110617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Ms. Brook is working on multiplication facts with her class.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She made this table to show how to double a number and                        then double it again.</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endPar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A</a:t>
            </a: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Ms. Brook says that anytime you double a number and then double it again, you get 4 times the first number. Copy and complete the table. Does Ms. Brook’s statement make sense? Explain your answer.</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B</a:t>
            </a: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Ms. Brook doubled the number 126, then doubled it again to find the number of pencils she needs for her students. What is the result of doubling the number 126, then doubling it again? Show your work.</a:t>
            </a:r>
            <a:r>
              <a:rPr kumimoji="0" lang="en-US" altLang="en-US" sz="20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mn-cs"/>
              </a:rPr>
              <a:t> </a:t>
            </a:r>
            <a:endPar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endParaRPr>
          </a:p>
        </p:txBody>
      </p:sp>
      <p:pic>
        <p:nvPicPr>
          <p:cNvPr id="19458" name="Picture 2" descr="https://gofar.gadoe.org/QB/Temp/9be2c8d6-d8a6-451c-9708-88a11c65600f/Assessment/source/Content/images/M0313211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050" y="-28213050"/>
            <a:ext cx="2581275" cy="21907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stretch>
            <a:fillRect/>
          </a:stretch>
        </p:blipFill>
        <p:spPr>
          <a:xfrm>
            <a:off x="8691562" y="1127524"/>
            <a:ext cx="2581275" cy="2190750"/>
          </a:xfrm>
          <a:prstGeom prst="rect">
            <a:avLst/>
          </a:prstGeom>
        </p:spPr>
      </p:pic>
    </p:spTree>
    <p:extLst>
      <p:ext uri="{BB962C8B-B14F-4D97-AF65-F5344CB8AC3E}">
        <p14:creationId xmlns:p14="http://schemas.microsoft.com/office/powerpoint/2010/main" val="3288072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81200" y="274638"/>
            <a:ext cx="8229600" cy="639762"/>
          </a:xfrm>
        </p:spPr>
        <p:txBody>
          <a:bodyPr/>
          <a:lstStyle/>
          <a:p>
            <a:pPr eaLnBrk="1" hangingPunct="1"/>
            <a:r>
              <a:rPr altLang="en-US" sz="4000"/>
              <a:t>Math Corner-Thursday</a:t>
            </a:r>
          </a:p>
        </p:txBody>
      </p:sp>
      <p:sp>
        <p:nvSpPr>
          <p:cNvPr id="7171"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172" name="Rectangle 9"/>
          <p:cNvSpPr>
            <a:spLocks noChangeArrowheads="1"/>
          </p:cNvSpPr>
          <p:nvPr/>
        </p:nvSpPr>
        <p:spPr bwMode="auto">
          <a:xfrm>
            <a:off x="1190171" y="1219201"/>
            <a:ext cx="947783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Solve two different ways.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Food Depot has six columns of potato chips.  There are nine bags of chips on each row.  How many bags of chips are there on display at Food Depot?  </a:t>
            </a:r>
            <a:endParaRPr kumimoji="0" lang="en-US" altLang="en-US" sz="28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Challenge Question:  What do rows and columns create?</a:t>
            </a:r>
          </a:p>
        </p:txBody>
      </p:sp>
      <p:pic>
        <p:nvPicPr>
          <p:cNvPr id="7173" name="Picture 10" descr="C:\Documents and Settings\christinafreeman\Local Settings\Temporary Internet Files\Content.IE5\CMPSG1IN\MC9002343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64626" y="0"/>
            <a:ext cx="1603375" cy="139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6"/>
          <p:cNvSpPr>
            <a:spLocks noChangeArrowheads="1"/>
          </p:cNvSpPr>
          <p:nvPr/>
        </p:nvSpPr>
        <p:spPr bwMode="auto">
          <a:xfrm>
            <a:off x="1851025" y="4114800"/>
            <a:ext cx="838200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0" u="none" strike="noStrike" kern="1200" cap="none" spc="0" normalizeH="0" baseline="0" noProof="0" dirty="0">
              <a:ln>
                <a:noFill/>
              </a:ln>
              <a:solidFill>
                <a:prstClr val="white"/>
              </a:solidFill>
              <a:effectLst/>
              <a:uLnTx/>
              <a:uFillTx/>
              <a:latin typeface="Comic Sans MS" panose="030F0702030302020204" pitchFamily="66"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u="none" strike="noStrike" kern="1200" cap="none" spc="0" normalizeH="0" baseline="0" noProof="0" dirty="0">
                <a:ln>
                  <a:noFill/>
                </a:ln>
                <a:solidFill>
                  <a:prstClr val="white"/>
                </a:solidFill>
                <a:effectLst/>
                <a:uLnTx/>
                <a:uFillTx/>
                <a:latin typeface="Comic Sans MS" panose="030F0702030302020204" pitchFamily="66" charset="0"/>
                <a:ea typeface="+mn-ea"/>
                <a:cs typeface="Arial" panose="020B0604020202020204" pitchFamily="34" charset="0"/>
              </a:rPr>
              <a:t>How many number combinations can you think of to make 20?</a:t>
            </a:r>
          </a:p>
        </p:txBody>
      </p:sp>
    </p:spTree>
    <p:extLst>
      <p:ext uri="{BB962C8B-B14F-4D97-AF65-F5344CB8AC3E}">
        <p14:creationId xmlns:p14="http://schemas.microsoft.com/office/powerpoint/2010/main" val="3242906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76200"/>
            <a:ext cx="8229600" cy="1143000"/>
          </a:xfrm>
        </p:spPr>
        <p:txBody>
          <a:bodyPr/>
          <a:lstStyle/>
          <a:p>
            <a:pPr eaLnBrk="1" hangingPunct="1"/>
            <a:r>
              <a:rPr altLang="en-US" smtClean="0"/>
              <a:t>Math Corner-Friday</a:t>
            </a:r>
          </a:p>
        </p:txBody>
      </p:sp>
      <p:sp>
        <p:nvSpPr>
          <p:cNvPr id="8195"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6"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7"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8"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9"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0"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1"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2"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3"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4"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5"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6"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7"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8" name="Rectangle 181"/>
          <p:cNvSpPr>
            <a:spLocks noChangeArrowheads="1"/>
          </p:cNvSpPr>
          <p:nvPr/>
        </p:nvSpPr>
        <p:spPr bwMode="auto">
          <a:xfrm>
            <a:off x="2011363" y="1600201"/>
            <a:ext cx="7924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742950" indent="-7429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a:ln>
                  <a:noFill/>
                </a:ln>
                <a:solidFill>
                  <a:prstClr val="white"/>
                </a:solidFill>
                <a:effectLst/>
                <a:uLnTx/>
                <a:uFillTx/>
                <a:latin typeface="Arial Rounded MT Bold" panose="020F0704030504030204" pitchFamily="34" charset="0"/>
                <a:ea typeface="+mn-ea"/>
                <a:cs typeface="Arial" panose="020B0604020202020204" pitchFamily="34" charset="0"/>
              </a:rPr>
              <a:t>Count the letters in your first name.</a:t>
            </a: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a:ln>
                  <a:noFill/>
                </a:ln>
                <a:solidFill>
                  <a:prstClr val="white"/>
                </a:solidFill>
                <a:effectLst/>
                <a:uLnTx/>
                <a:uFillTx/>
                <a:latin typeface="Arial Rounded MT Bold" panose="020F0704030504030204" pitchFamily="34" charset="0"/>
                <a:ea typeface="+mn-ea"/>
                <a:cs typeface="Arial" panose="020B0604020202020204" pitchFamily="34" charset="0"/>
              </a:rPr>
              <a:t>Multiply the number of letters in your first name by 3.  </a:t>
            </a: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a:ln>
                  <a:noFill/>
                </a:ln>
                <a:solidFill>
                  <a:prstClr val="white"/>
                </a:solidFill>
                <a:effectLst/>
                <a:uLnTx/>
                <a:uFillTx/>
                <a:latin typeface="Arial Rounded MT Bold" panose="020F0704030504030204" pitchFamily="34" charset="0"/>
                <a:ea typeface="+mn-ea"/>
                <a:cs typeface="Arial" panose="020B0604020202020204" pitchFamily="34" charset="0"/>
              </a:rPr>
              <a:t>Subtract that number from 100.</a:t>
            </a: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a:ln>
                  <a:noFill/>
                </a:ln>
                <a:solidFill>
                  <a:prstClr val="white"/>
                </a:solidFill>
                <a:effectLst/>
                <a:uLnTx/>
                <a:uFillTx/>
                <a:latin typeface="Arial Rounded MT Bold" panose="020F0704030504030204" pitchFamily="34" charset="0"/>
                <a:ea typeface="+mn-ea"/>
                <a:cs typeface="Arial" panose="020B0604020202020204" pitchFamily="34" charset="0"/>
              </a:rPr>
              <a:t>Share your results with a neighbor.  Talk about the differences in your numbers!  </a:t>
            </a:r>
          </a:p>
        </p:txBody>
      </p:sp>
    </p:spTree>
    <p:extLst>
      <p:ext uri="{BB962C8B-B14F-4D97-AF65-F5344CB8AC3E}">
        <p14:creationId xmlns:p14="http://schemas.microsoft.com/office/powerpoint/2010/main" val="107964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4</a:t>
            </a:r>
            <a:endParaRPr lang="en-US" dirty="0"/>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C644E2-8114-4049-B45F-2E97BD7F768C}" type="slidenum">
              <a:rPr kumimoji="0" lang="en-US" altLang="en-US" sz="12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altLang="en-US" sz="12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831292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2057400" y="914401"/>
            <a:ext cx="8153400" cy="474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rial" charset="0"/>
                <a:ea typeface="+mn-ea"/>
                <a:cs typeface="Arial" charset="0"/>
              </a:rPr>
              <a:t>How are multiplication and addition related?  Write your own story problem and solve it using both multiplication and addition.</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050" b="0" i="0" u="sng"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Arial" charset="0"/>
                <a:ea typeface="+mn-ea"/>
                <a:cs typeface="Arial" charset="0"/>
              </a:rPr>
              <a:t>Progress Check…</a:t>
            </a:r>
          </a:p>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Corey has 40 blocks to give away.  How many blocks could he share with each of his 5 friends?</a:t>
            </a:r>
          </a:p>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A teacher wants to divide a class of 33 students into three equal groups.  What expression could be used to calculate the size of each group?</a:t>
            </a:r>
          </a:p>
        </p:txBody>
      </p:sp>
    </p:spTree>
    <p:extLst>
      <p:ext uri="{BB962C8B-B14F-4D97-AF65-F5344CB8AC3E}">
        <p14:creationId xmlns:p14="http://schemas.microsoft.com/office/powerpoint/2010/main" val="25495924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p:cNvSpPr>
          <p:nvPr>
            <p:ph type="title" idx="4294967295"/>
          </p:nvPr>
        </p:nvSpPr>
        <p:spPr>
          <a:xfrm>
            <a:off x="2057400"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059544" y="1690914"/>
            <a:ext cx="10682514" cy="3243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What is an </a:t>
            </a:r>
            <a:r>
              <a:rPr kumimoji="0" lang="en-US" sz="3200" b="0" i="0" u="sng" strike="noStrike" kern="1200" cap="none" spc="0" normalizeH="0" baseline="0" noProof="0" dirty="0">
                <a:ln>
                  <a:noFill/>
                </a:ln>
                <a:solidFill>
                  <a:prstClr val="white"/>
                </a:solidFill>
                <a:effectLst/>
                <a:uLnTx/>
                <a:uFillTx/>
                <a:latin typeface="Arial" charset="0"/>
                <a:ea typeface="+mn-ea"/>
                <a:cs typeface="Arial" charset="0"/>
              </a:rPr>
              <a:t>array</a:t>
            </a: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  </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What types of things in our real world do you see arranged in arrays?</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Create an array of your own and write TWO multiplication sentences for it.</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Share your array with a friend!</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endParaRPr kumimoji="0" lang="en-US" sz="32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80000"/>
              </a:lnSpc>
              <a:spcBef>
                <a:spcPct val="0"/>
              </a:spcBef>
              <a:spcAft>
                <a:spcPct val="0"/>
              </a:spcAft>
              <a:buClrTx/>
              <a:buSzTx/>
              <a:buFontTx/>
              <a:buNone/>
              <a:tabLst/>
              <a:defRPr/>
            </a:pPr>
            <a:endParaRPr kumimoji="0" lang="en-US" sz="3200" b="0" i="0" u="none" strike="noStrike" kern="1200" cap="none" spc="0" normalizeH="0" baseline="0" noProof="0" dirty="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8641046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05000" y="0"/>
            <a:ext cx="8229600" cy="1143000"/>
          </a:xfrm>
        </p:spPr>
        <p:txBody>
          <a:bodyPr/>
          <a:lstStyle/>
          <a:p>
            <a:pPr eaLnBrk="1" hangingPunct="1"/>
            <a:r>
              <a:rPr altLang="en-US" smtClean="0"/>
              <a:t>Math Corner-Wednesday</a:t>
            </a:r>
          </a:p>
        </p:txBody>
      </p:sp>
      <p:sp>
        <p:nvSpPr>
          <p:cNvPr id="6147" name="Rectangle 3"/>
          <p:cNvSpPr>
            <a:spLocks noGrp="1"/>
          </p:cNvSpPr>
          <p:nvPr>
            <p:ph type="body" idx="4294967295"/>
          </p:nvPr>
        </p:nvSpPr>
        <p:spPr>
          <a:xfrm>
            <a:off x="1752600" y="914401"/>
            <a:ext cx="8229600" cy="4525963"/>
          </a:xfrm>
          <a:ln>
            <a:solidFill>
              <a:schemeClr val="tx1"/>
            </a:solidFill>
            <a:miter lim="800000"/>
            <a:headEnd/>
            <a:tailEnd/>
          </a:ln>
        </p:spPr>
        <p:txBody>
          <a:bodyPr/>
          <a:lstStyle/>
          <a:p>
            <a:pPr algn="ctr" eaLnBrk="1" hangingPunct="1">
              <a:lnSpc>
                <a:spcPct val="90000"/>
              </a:lnSpc>
              <a:spcBef>
                <a:spcPct val="0"/>
              </a:spcBef>
              <a:buFontTx/>
              <a:buNone/>
              <a:defRPr/>
            </a:pPr>
            <a:r>
              <a:rPr lang="en-US" dirty="0" smtClean="0">
                <a:solidFill>
                  <a:schemeClr val="bg1"/>
                </a:solidFill>
                <a:latin typeface="Bodoni MT Condensed" pitchFamily="18" charset="0"/>
                <a:cs typeface="Arial" charset="0"/>
              </a:rPr>
              <a:t>You have 20 students in your classroom. Draw a picture showing at least two different ways your teacher could arrange the desks.  Explain your thinking using pictures, numbers, and words.</a:t>
            </a:r>
          </a:p>
          <a:p>
            <a:pPr marL="0" indent="0" algn="ctr" eaLnBrk="1" hangingPunct="1">
              <a:buNone/>
              <a:defRPr/>
            </a:pPr>
            <a:endParaRPr lang="en-US" sz="3600" u="sng" dirty="0">
              <a:solidFill>
                <a:schemeClr val="bg1"/>
              </a:solidFill>
              <a:latin typeface="Arial Narrow" pitchFamily="34" charset="0"/>
            </a:endParaRPr>
          </a:p>
          <a:p>
            <a:pPr marL="0" indent="0" algn="ctr" eaLnBrk="1" hangingPunct="1">
              <a:buNone/>
              <a:defRPr/>
            </a:pPr>
            <a:r>
              <a:rPr lang="en-US" sz="2400" u="sng" dirty="0">
                <a:solidFill>
                  <a:schemeClr val="bg1"/>
                </a:solidFill>
                <a:latin typeface="Arial Narrow" pitchFamily="34" charset="0"/>
              </a:rPr>
              <a:t>Progress Check…</a:t>
            </a:r>
          </a:p>
          <a:p>
            <a:pPr marL="457200" indent="-457200" eaLnBrk="1" hangingPunct="1">
              <a:buFont typeface="+mj-lt"/>
              <a:buAutoNum type="arabicPeriod"/>
              <a:defRPr/>
            </a:pPr>
            <a:r>
              <a:rPr lang="en-US" sz="2400" dirty="0">
                <a:solidFill>
                  <a:schemeClr val="bg1"/>
                </a:solidFill>
                <a:latin typeface="Arial Narrow" pitchFamily="34" charset="0"/>
              </a:rPr>
              <a:t>There are 21 students in Mrs. Jackson’s class.  Each student brought in 3 rocks for a class project.  How many rocks in all did the students bring?</a:t>
            </a:r>
          </a:p>
          <a:p>
            <a:pPr marL="457200" indent="-457200" eaLnBrk="1" hangingPunct="1">
              <a:buFont typeface="+mj-lt"/>
              <a:buAutoNum type="arabicPeriod"/>
              <a:defRPr/>
            </a:pPr>
            <a:r>
              <a:rPr lang="en-US" sz="2400" dirty="0">
                <a:solidFill>
                  <a:schemeClr val="bg1"/>
                </a:solidFill>
                <a:latin typeface="Arial Narrow" pitchFamily="34" charset="0"/>
              </a:rPr>
              <a:t>What equation can you use to check this problem?</a:t>
            </a:r>
          </a:p>
          <a:p>
            <a:pPr marL="0" indent="0" algn="ctr" eaLnBrk="1" hangingPunct="1">
              <a:buNone/>
              <a:defRPr/>
            </a:pPr>
            <a:r>
              <a:rPr lang="en-US" sz="2400" dirty="0">
                <a:solidFill>
                  <a:schemeClr val="bg1"/>
                </a:solidFill>
                <a:latin typeface="Arial Narrow" pitchFamily="34" charset="0"/>
              </a:rPr>
              <a:t>45 ÷ x = 9</a:t>
            </a:r>
          </a:p>
          <a:p>
            <a:pPr eaLnBrk="1" hangingPunct="1">
              <a:lnSpc>
                <a:spcPct val="90000"/>
              </a:lnSpc>
              <a:buFont typeface="Arial" charset="0"/>
              <a:buNone/>
              <a:defRPr/>
            </a:pPr>
            <a:endParaRPr lang="en-US" sz="2400" dirty="0">
              <a:latin typeface="Comic Sans MS" pitchFamily="66" charset="0"/>
              <a:cs typeface="Arial" charset="0"/>
            </a:endParaRPr>
          </a:p>
        </p:txBody>
      </p:sp>
      <p:pic>
        <p:nvPicPr>
          <p:cNvPr id="7172" name="Picture 22" descr="C:\Documents and Settings\christinafreeman\Local Settings\Temporary Internet Files\Content.IE5\ZYNKRZ3L\MP9004465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6801" y="2819400"/>
            <a:ext cx="17938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3355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43100" y="152401"/>
            <a:ext cx="8229600" cy="639763"/>
          </a:xfrm>
        </p:spPr>
        <p:txBody>
          <a:bodyPr/>
          <a:lstStyle/>
          <a:p>
            <a:pPr eaLnBrk="1" hangingPunct="1"/>
            <a:r>
              <a:rPr altLang="en-US" sz="4000"/>
              <a:t>Math Corner-Thursday</a:t>
            </a:r>
          </a:p>
        </p:txBody>
      </p:sp>
      <p:sp>
        <p:nvSpPr>
          <p:cNvPr id="8195"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177" name="Rectangle 9"/>
          <p:cNvSpPr>
            <a:spLocks noChangeArrowheads="1"/>
          </p:cNvSpPr>
          <p:nvPr/>
        </p:nvSpPr>
        <p:spPr bwMode="auto">
          <a:xfrm>
            <a:off x="1676400" y="762000"/>
            <a:ext cx="8763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Complete the pattern and answer the questions below.</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charset="0"/>
                <a:ea typeface="+mn-ea"/>
                <a:cs typeface="Arial" charset="0"/>
              </a:rPr>
              <a:t>3,6,9,12, __, __,___</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What are the possible RULES for this pattern?</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How can this pattern relate to multiplication? </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How can you use patterns to solve problems?</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prstClr val="white"/>
                </a:solidFill>
                <a:effectLst/>
                <a:uLnTx/>
                <a:uFillTx/>
                <a:latin typeface="Arial" charset="0"/>
                <a:ea typeface="+mn-ea"/>
                <a:cs typeface="Arial" charset="0"/>
              </a:rPr>
              <a:t>Progress Check…</a:t>
            </a: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Kim baked 30 muffins for her 6 friends.  Each friend received the same number of brownies.  How many brownies did each friend receive?</a:t>
            </a: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Use the table below. How many birdhouses can Dylan make in 8 hours?</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p:txBody>
      </p:sp>
      <p:graphicFrame>
        <p:nvGraphicFramePr>
          <p:cNvPr id="2" name="Table 1"/>
          <p:cNvGraphicFramePr>
            <a:graphicFrameLocks noGrp="1"/>
          </p:cNvGraphicFramePr>
          <p:nvPr/>
        </p:nvGraphicFramePr>
        <p:xfrm>
          <a:off x="3086100" y="4816475"/>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smtClean="0"/>
                        <a:t>Time (in hours)</a:t>
                      </a:r>
                      <a:endParaRPr lang="en-US" dirty="0"/>
                    </a:p>
                  </a:txBody>
                  <a:tcPr/>
                </a:tc>
                <a:tc>
                  <a:txBody>
                    <a:bodyPr/>
                    <a:lstStyle/>
                    <a:p>
                      <a:r>
                        <a:rPr lang="en-US" dirty="0" smtClean="0"/>
                        <a:t>Number of Birdhouses</a:t>
                      </a:r>
                      <a:endParaRPr lang="en-US" dirty="0"/>
                    </a:p>
                  </a:txBody>
                  <a:tcPr/>
                </a:tc>
                <a:extLst>
                  <a:ext uri="{0D108BD9-81ED-4DB2-BD59-A6C34878D82A}">
                    <a16:rowId xmlns:a16="http://schemas.microsoft.com/office/drawing/2014/main" val="10000"/>
                  </a:ext>
                </a:extLst>
              </a:tr>
              <a:tr h="370840">
                <a:tc>
                  <a:txBody>
                    <a:bodyPr/>
                    <a:lstStyle/>
                    <a:p>
                      <a:r>
                        <a:rPr lang="en-US" dirty="0" smtClean="0"/>
                        <a:t>2</a:t>
                      </a:r>
                      <a:endParaRPr lang="en-US" dirty="0"/>
                    </a:p>
                  </a:txBody>
                  <a:tcPr/>
                </a:tc>
                <a:tc>
                  <a:txBody>
                    <a:bodyPr/>
                    <a:lstStyle/>
                    <a:p>
                      <a:r>
                        <a:rPr lang="en-US" dirty="0" smtClean="0"/>
                        <a:t>9</a:t>
                      </a:r>
                      <a:endParaRPr lang="en-US" dirty="0"/>
                    </a:p>
                  </a:txBody>
                  <a:tcPr/>
                </a:tc>
                <a:extLst>
                  <a:ext uri="{0D108BD9-81ED-4DB2-BD59-A6C34878D82A}">
                    <a16:rowId xmlns:a16="http://schemas.microsoft.com/office/drawing/2014/main" val="10001"/>
                  </a:ext>
                </a:extLst>
              </a:tr>
              <a:tr h="370840">
                <a:tc>
                  <a:txBody>
                    <a:bodyPr/>
                    <a:lstStyle/>
                    <a:p>
                      <a:r>
                        <a:rPr lang="en-US" dirty="0" smtClean="0"/>
                        <a:t>4</a:t>
                      </a:r>
                      <a:endParaRPr lang="en-US" dirty="0"/>
                    </a:p>
                  </a:txBody>
                  <a:tcPr/>
                </a:tc>
                <a:tc>
                  <a:txBody>
                    <a:bodyPr/>
                    <a:lstStyle/>
                    <a:p>
                      <a:r>
                        <a:rPr lang="en-US" dirty="0" smtClean="0"/>
                        <a:t>18</a:t>
                      </a:r>
                      <a:endParaRPr lang="en-US" dirty="0"/>
                    </a:p>
                  </a:txBody>
                  <a:tcPr/>
                </a:tc>
                <a:extLst>
                  <a:ext uri="{0D108BD9-81ED-4DB2-BD59-A6C34878D82A}">
                    <a16:rowId xmlns:a16="http://schemas.microsoft.com/office/drawing/2014/main" val="10002"/>
                  </a:ext>
                </a:extLst>
              </a:tr>
              <a:tr h="370840">
                <a:tc>
                  <a:txBody>
                    <a:bodyPr/>
                    <a:lstStyle/>
                    <a:p>
                      <a:r>
                        <a:rPr lang="en-US" dirty="0" smtClean="0"/>
                        <a:t>6</a:t>
                      </a:r>
                      <a:endParaRPr lang="en-US" dirty="0"/>
                    </a:p>
                  </a:txBody>
                  <a:tcPr/>
                </a:tc>
                <a:tc>
                  <a:txBody>
                    <a:bodyPr/>
                    <a:lstStyle/>
                    <a:p>
                      <a:r>
                        <a:rPr lang="en-US" dirty="0" smtClean="0"/>
                        <a:t>27</a:t>
                      </a:r>
                      <a:endParaRPr lang="en-US" dirty="0"/>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76755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2019300" y="0"/>
            <a:ext cx="8229600" cy="1143000"/>
          </a:xfrm>
        </p:spPr>
        <p:txBody>
          <a:bodyPr/>
          <a:lstStyle/>
          <a:p>
            <a:pPr eaLnBrk="1" hangingPunct="1"/>
            <a:r>
              <a:rPr altLang="en-US" smtClean="0"/>
              <a:t>Math Corner-Friday</a:t>
            </a:r>
          </a:p>
        </p:txBody>
      </p:sp>
      <p:sp>
        <p:nvSpPr>
          <p:cNvPr id="9219" name="Rectangle 3"/>
          <p:cNvSpPr>
            <a:spLocks noGrp="1"/>
          </p:cNvSpPr>
          <p:nvPr>
            <p:ph type="body" idx="4294967295"/>
          </p:nvPr>
        </p:nvSpPr>
        <p:spPr/>
        <p:txBody>
          <a:bodyPr/>
          <a:lstStyle/>
          <a:p>
            <a:pPr eaLnBrk="1" hangingPunct="1">
              <a:buFont typeface="Arial" panose="020B0604020202020204" pitchFamily="34" charset="0"/>
              <a:buNone/>
            </a:pPr>
            <a:endParaRPr lang="en-US" altLang="en-US" sz="36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p:txBody>
      </p:sp>
      <p:sp>
        <p:nvSpPr>
          <p:cNvPr id="9220"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1"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2"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3"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4"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5"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6"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7"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8"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9"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0"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1"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2"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3" name="Rectangle 181"/>
          <p:cNvSpPr>
            <a:spLocks noChangeArrowheads="1"/>
          </p:cNvSpPr>
          <p:nvPr/>
        </p:nvSpPr>
        <p:spPr bwMode="auto">
          <a:xfrm>
            <a:off x="1778000" y="1371601"/>
            <a:ext cx="87630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r>
              <a:rPr kumimoji="0" lang="en-US" altLang="en-US" sz="2400" b="0" i="0" u="sng"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rPr>
              <a:t>Solve this problem with pictures and words.</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r>
              <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rPr>
              <a:t>Mrs. Guyton bought eight six packs of soda.  How many thirsty children can have one of Mrs. Guyton’s drinks?  </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endPar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r>
              <a:rPr kumimoji="0" lang="en-US" altLang="en-US" sz="2400" b="0" i="1"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rPr>
              <a:t>Challenge:  If you wanted to check to see if your answer was correct, what inverse operation could you use?  </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endParaRPr kumimoji="0" lang="en-US" altLang="en-US" sz="2400" b="0" i="1"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Progress Check…</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 I bought a burger for $2.49.  I also bought fries for $1.99.  What will my change be if I give the cashier a 5 dollar bill?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2. Allison collected 23 cans each day for 4 days.  Which expression could be used to find the total number of cans she collected?  </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endParaRPr kumimoji="0" lang="en-US" altLang="en-US" sz="2400" b="1"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p:txBody>
      </p:sp>
      <p:pic>
        <p:nvPicPr>
          <p:cNvPr id="9234" name="Picture 22" descr="C:\Documents and Settings\christinafreeman\Local Settings\Temporary Internet Files\Content.IE5\ZYNKRZ3L\MC90043476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1601" y="152400"/>
            <a:ext cx="18272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5118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2057400" y="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981200" y="914401"/>
            <a:ext cx="82296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There are 170 pages in a book.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You have read 34 pages.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How many more pages do you</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 need to read to finish the book?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Show your thinking.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charset="0"/>
                <a:ea typeface="+mn-ea"/>
                <a:cs typeface="Arial" charset="0"/>
              </a:rPr>
              <a:t/>
            </a:r>
            <a:br>
              <a:rPr kumimoji="0" lang="en-US" sz="3200" b="1" i="0" u="none" strike="noStrike" kern="1200" cap="none" spc="0" normalizeH="0" baseline="0" noProof="0" dirty="0">
                <a:ln>
                  <a:noFill/>
                </a:ln>
                <a:solidFill>
                  <a:prstClr val="black"/>
                </a:solidFill>
                <a:effectLst/>
                <a:uLnTx/>
                <a:uFillTx/>
                <a:latin typeface="Arial" charset="0"/>
                <a:ea typeface="+mn-ea"/>
                <a:cs typeface="Arial" charset="0"/>
              </a:rPr>
            </a:br>
            <a:r>
              <a:rPr kumimoji="0" lang="en-US" sz="18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6 + 4</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4 + 9 + 6</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6 + 8 + 4</a:t>
            </a:r>
          </a:p>
        </p:txBody>
      </p:sp>
      <p:pic>
        <p:nvPicPr>
          <p:cNvPr id="5124" name="Picture 6" descr="C:\Documents and Settings\christinafreeman\Local Settings\Temporary Internet Files\Content.IE5\KD036PVJ\MP90043948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6151" y="2882900"/>
            <a:ext cx="19526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57179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Constructed Response</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DB0BEB-1F09-4F6D-B2DD-DEB8AE7BB8C9}"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pic>
        <p:nvPicPr>
          <p:cNvPr id="1026" name="Picture 2" descr="https://gofar.gadoe.org/QB/Temp/97633396-b7dc-4919-95fc-3a2124ce61a4/Assessment/source/Content/images/M0313120_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34275" y="1717448"/>
            <a:ext cx="4048125" cy="310855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09600" y="1239610"/>
            <a:ext cx="6096000" cy="4708981"/>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A</a:t>
            </a: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Round the number sold of each type of shoe to the nearest ten. List your answers in the same order as given in the table.</a:t>
            </a: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Estimate how many of each type of shoe would be sold in 8 weeks. Show how you got your answers.</a:t>
            </a: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B</a:t>
            </a:r>
            <a:r>
              <a:rPr kumimoji="0" lang="en-US" sz="2000" b="0" i="0" u="none" strike="noStrike" kern="1200" cap="none" spc="0" normalizeH="0" baseline="0" noProof="0" dirty="0" smtClean="0">
                <a:ln>
                  <a:noFill/>
                </a:ln>
                <a:solidFill>
                  <a:prstClr val="white"/>
                </a:solidFill>
                <a:effectLst/>
                <a:uLnTx/>
                <a:uFillTx/>
                <a:latin typeface="Calibri"/>
                <a:ea typeface="+mn-ea"/>
                <a:cs typeface="+mn-cs"/>
              </a:rPr>
              <a:t/>
            </a:r>
            <a:br>
              <a:rPr kumimoji="0" lang="en-US" sz="2000" b="0" i="0" u="none" strike="noStrike" kern="1200" cap="none" spc="0" normalizeH="0" baseline="0" noProof="0" dirty="0" smtClean="0">
                <a:ln>
                  <a:noFill/>
                </a:ln>
                <a:solidFill>
                  <a:prstClr val="white"/>
                </a:solidFill>
                <a:effectLst/>
                <a:uLnTx/>
                <a:uFillTx/>
                <a:latin typeface="Calibri"/>
                <a:ea typeface="+mn-ea"/>
                <a:cs typeface="+mn-cs"/>
              </a:rPr>
            </a:br>
            <a:r>
              <a:rPr kumimoji="0" 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The owner of the store said the number of running shoes and sandals together was more than the number of dress and other types of shoes together. Explain why the owner’s statement does or does not make sense.</a:t>
            </a:r>
            <a:endParaRPr kumimoji="0" lang="en-US" sz="2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2153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Constructed Response</a:t>
            </a:r>
            <a:endParaRPr lang="en-US" dirty="0"/>
          </a:p>
        </p:txBody>
      </p:sp>
      <p:sp>
        <p:nvSpPr>
          <p:cNvPr id="3" name="Content Placeholder 2"/>
          <p:cNvSpPr>
            <a:spLocks noGrp="1"/>
          </p:cNvSpPr>
          <p:nvPr>
            <p:ph idx="1"/>
          </p:nvPr>
        </p:nvSpPr>
        <p:spPr>
          <a:xfrm>
            <a:off x="493486" y="939801"/>
            <a:ext cx="11241314" cy="4525963"/>
          </a:xfrm>
        </p:spPr>
        <p:txBody>
          <a:bodyPr/>
          <a:lstStyle/>
          <a:p>
            <a:pPr marL="0" indent="0">
              <a:buNone/>
            </a:pPr>
            <a:r>
              <a:rPr lang="en-US" sz="2800" dirty="0" smtClean="0">
                <a:latin typeface="Arial" panose="020B0604020202020204" pitchFamily="34" charset="0"/>
              </a:rPr>
              <a:t>Jon works as a waiter. He places a bowl of dinner rolls on 6 different tables. There are 7 dinner rolls in each bowl.</a:t>
            </a:r>
          </a:p>
          <a:p>
            <a:endParaRPr lang="en-US" sz="1400" dirty="0" smtClean="0">
              <a:latin typeface="Arial" panose="020B0604020202020204" pitchFamily="34" charset="0"/>
            </a:endParaRPr>
          </a:p>
          <a:p>
            <a:pPr marL="0" indent="0">
              <a:buNone/>
            </a:pPr>
            <a:r>
              <a:rPr lang="en-US" sz="2800" b="1" dirty="0" smtClean="0">
                <a:latin typeface="Arial" panose="020B0604020202020204" pitchFamily="34" charset="0"/>
              </a:rPr>
              <a:t>Part A</a:t>
            </a:r>
          </a:p>
          <a:p>
            <a:pPr marL="0" indent="0">
              <a:buNone/>
            </a:pPr>
            <a:r>
              <a:rPr lang="en-US" sz="2800" dirty="0" smtClean="0">
                <a:latin typeface="Arial" panose="020B0604020202020204" pitchFamily="34" charset="0"/>
              </a:rPr>
              <a:t>How many total dinner rolls did Jon place on the tables? Show your work.</a:t>
            </a:r>
          </a:p>
          <a:p>
            <a:endParaRPr lang="en-US" sz="1050" dirty="0" smtClean="0">
              <a:latin typeface="Arial" panose="020B0604020202020204" pitchFamily="34" charset="0"/>
            </a:endParaRPr>
          </a:p>
          <a:p>
            <a:pPr marL="0" indent="0">
              <a:buNone/>
            </a:pPr>
            <a:r>
              <a:rPr lang="en-US" sz="2800" b="1" dirty="0" smtClean="0">
                <a:latin typeface="Arial" panose="020B0604020202020204" pitchFamily="34" charset="0"/>
              </a:rPr>
              <a:t>Part </a:t>
            </a:r>
            <a:r>
              <a:rPr lang="en-US" sz="2800" b="1" dirty="0" smtClean="0">
                <a:latin typeface="Arial" panose="020B0604020202020204" pitchFamily="34" charset="0"/>
              </a:rPr>
              <a:t>B</a:t>
            </a:r>
          </a:p>
          <a:p>
            <a:pPr marL="0" indent="0">
              <a:buNone/>
            </a:pPr>
            <a:r>
              <a:rPr lang="en-US" sz="2400" dirty="0" smtClean="0">
                <a:latin typeface="Arial" panose="020B0604020202020204" pitchFamily="34" charset="0"/>
              </a:rPr>
              <a:t>Another </a:t>
            </a:r>
            <a:r>
              <a:rPr lang="en-US" sz="2400" dirty="0" smtClean="0">
                <a:latin typeface="Arial" panose="020B0604020202020204" pitchFamily="34" charset="0"/>
              </a:rPr>
              <a:t>waiter, Yasmine, places 60 glasses on the tables she is serving. She places an equal number of glasses on each table. How many tables could Yasmine serve and how many glasses would Yasmine place on each table? Show your work or explain your </a:t>
            </a:r>
            <a:r>
              <a:rPr lang="en-US" sz="2400" dirty="0" smtClean="0">
                <a:latin typeface="Arial" panose="020B0604020202020204" pitchFamily="34" charset="0"/>
              </a:rPr>
              <a:t>thinking.</a:t>
            </a:r>
            <a:endParaRPr lang="en-US" sz="2800" dirty="0">
              <a:latin typeface="Arial" panose="020B0604020202020204" pitchFamily="34" charset="0"/>
            </a:endParaRPr>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00288B-D613-4CBA-B4F5-C4DD103028F0}"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655782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209800" y="304800"/>
            <a:ext cx="7772400" cy="609600"/>
          </a:xfrm>
        </p:spPr>
        <p:txBody>
          <a:bodyPr/>
          <a:lstStyle/>
          <a:p>
            <a:pPr eaLnBrk="1" hangingPunct="1"/>
            <a:r>
              <a:rPr altLang="en-US" sz="4000"/>
              <a:t>Math Corner-Wednesday</a:t>
            </a:r>
          </a:p>
        </p:txBody>
      </p:sp>
      <p:sp>
        <p:nvSpPr>
          <p:cNvPr id="4099" name="Text Box 151"/>
          <p:cNvSpPr txBox="1">
            <a:spLocks noChangeArrowheads="1"/>
          </p:cNvSpPr>
          <p:nvPr/>
        </p:nvSpPr>
        <p:spPr bwMode="auto">
          <a:xfrm>
            <a:off x="2057400" y="914401"/>
            <a:ext cx="79248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Look at the number below.</a:t>
            </a:r>
            <a:b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br>
            <a:r>
              <a:rPr kumimoji="0" lang="en-US" sz="4400" b="1" i="0" u="none" strike="noStrike" kern="1200" cap="none" spc="0" normalizeH="0" baseline="0" noProof="0" dirty="0">
                <a:ln>
                  <a:noFill/>
                </a:ln>
                <a:solidFill>
                  <a:prstClr val="white"/>
                </a:solidFill>
                <a:effectLst/>
                <a:uLnTx/>
                <a:uFillTx/>
                <a:latin typeface="Arial" charset="0"/>
                <a:ea typeface="+mn-ea"/>
                <a:cs typeface="Arial" charset="0"/>
              </a:rPr>
              <a:t>578</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What hundred is this number closest to?  Create a number line to prove your answer.  </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Round the numbers 236, 370, and 453 to the nearest hundred.</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Can you explain in words what it means to round to the nearest hundred?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3 + 5 + 7</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6 + 5 + 4</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2 + 9 + 8</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19907460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2133600" y="144463"/>
            <a:ext cx="8229600" cy="639762"/>
          </a:xfrm>
        </p:spPr>
        <p:txBody>
          <a:bodyPr/>
          <a:lstStyle/>
          <a:p>
            <a:pPr eaLnBrk="1" hangingPunct="1"/>
            <a:r>
              <a:rPr altLang="en-US" sz="4000"/>
              <a:t>Math Corner-Thursday</a:t>
            </a:r>
          </a:p>
        </p:txBody>
      </p:sp>
      <p:sp>
        <p:nvSpPr>
          <p:cNvPr id="7171" name="Rectangle 3"/>
          <p:cNvSpPr>
            <a:spLocks noGrp="1"/>
          </p:cNvSpPr>
          <p:nvPr>
            <p:ph type="body" idx="4294967295"/>
          </p:nvPr>
        </p:nvSpPr>
        <p:spPr>
          <a:xfrm>
            <a:off x="1028700" y="762000"/>
            <a:ext cx="9334500" cy="4953000"/>
          </a:xfrm>
        </p:spPr>
        <p:txBody>
          <a:bodyPr/>
          <a:lstStyle/>
          <a:p>
            <a:pPr marL="0" indent="0" algn="ctr">
              <a:buNone/>
              <a:defRPr/>
            </a:pPr>
            <a:r>
              <a:rPr lang="en-US" sz="2800" b="1" dirty="0">
                <a:solidFill>
                  <a:schemeClr val="bg1"/>
                </a:solidFill>
                <a:latin typeface="+mj-lt"/>
              </a:rPr>
              <a:t>There were 128 girls and 135 boys on our school </a:t>
            </a:r>
          </a:p>
          <a:p>
            <a:pPr marL="0" indent="0" algn="ctr">
              <a:buNone/>
              <a:defRPr/>
            </a:pPr>
            <a:r>
              <a:rPr lang="en-US" sz="2800" b="1" dirty="0">
                <a:solidFill>
                  <a:schemeClr val="bg1"/>
                </a:solidFill>
                <a:latin typeface="+mj-lt"/>
              </a:rPr>
              <a:t>playground at recess. </a:t>
            </a:r>
          </a:p>
          <a:p>
            <a:pPr marL="514350" indent="-514350">
              <a:buFont typeface="Arial" charset="0"/>
              <a:buAutoNum type="arabicPeriod"/>
              <a:defRPr/>
            </a:pPr>
            <a:r>
              <a:rPr lang="en-US" sz="2800" dirty="0">
                <a:solidFill>
                  <a:schemeClr val="bg1"/>
                </a:solidFill>
                <a:latin typeface="+mj-lt"/>
              </a:rPr>
              <a:t>How many children were there on the playground at recess? </a:t>
            </a:r>
          </a:p>
          <a:p>
            <a:pPr marL="514350" indent="-514350">
              <a:buFont typeface="Arial" charset="0"/>
              <a:buAutoNum type="arabicPeriod"/>
              <a:defRPr/>
            </a:pPr>
            <a:r>
              <a:rPr lang="en-US" sz="2800" dirty="0">
                <a:solidFill>
                  <a:schemeClr val="bg1"/>
                </a:solidFill>
                <a:latin typeface="+mj-lt"/>
              </a:rPr>
              <a:t>If our school has 600 students, how many students are there in the school?</a:t>
            </a:r>
            <a:r>
              <a:rPr lang="en-US" sz="2000" dirty="0">
                <a:solidFill>
                  <a:schemeClr val="bg1"/>
                </a:solidFill>
                <a:latin typeface="Antique Olive" pitchFamily="34" charset="0"/>
              </a:rPr>
              <a:t/>
            </a:r>
            <a:br>
              <a:rPr lang="en-US" sz="2000" dirty="0">
                <a:solidFill>
                  <a:schemeClr val="bg1"/>
                </a:solidFill>
                <a:latin typeface="Antique Olive" pitchFamily="34" charset="0"/>
              </a:rPr>
            </a:br>
            <a:endParaRPr lang="en-US" sz="2000" dirty="0">
              <a:solidFill>
                <a:schemeClr val="bg1"/>
              </a:solidFill>
              <a:latin typeface="Antique Olive" pitchFamily="34" charset="0"/>
            </a:endParaRPr>
          </a:p>
          <a:p>
            <a:pPr marL="0" indent="0" eaLnBrk="1" hangingPunct="1">
              <a:buNone/>
              <a:defRPr/>
            </a:pPr>
            <a:endParaRPr lang="en-US" sz="2000" i="1" u="sng" dirty="0">
              <a:solidFill>
                <a:schemeClr val="bg1"/>
              </a:solidFill>
              <a:latin typeface="Comic Sans MS" pitchFamily="66" charset="0"/>
            </a:endParaRPr>
          </a:p>
          <a:p>
            <a:pPr marL="0" indent="0" eaLnBrk="1" hangingPunct="1">
              <a:buNone/>
              <a:defRPr/>
            </a:pPr>
            <a:endParaRPr lang="en-US" sz="2000" i="1" u="sng" dirty="0">
              <a:solidFill>
                <a:schemeClr val="bg1"/>
              </a:solidFill>
              <a:latin typeface="Comic Sans MS" pitchFamily="66" charset="0"/>
            </a:endParaRPr>
          </a:p>
          <a:p>
            <a:pPr marL="0" indent="0" algn="ctr">
              <a:buNone/>
              <a:defRPr/>
            </a:pPr>
            <a:r>
              <a:rPr lang="en-US" sz="1800" i="1" u="sng" dirty="0">
                <a:solidFill>
                  <a:schemeClr val="bg1"/>
                </a:solidFill>
                <a:latin typeface="Comic Sans MS" pitchFamily="66" charset="0"/>
              </a:rPr>
              <a:t>Number Talk!</a:t>
            </a:r>
          </a:p>
          <a:p>
            <a:pPr marL="0" indent="0" algn="ctr">
              <a:buNone/>
              <a:defRPr/>
            </a:pPr>
            <a:r>
              <a:rPr lang="en-US" sz="1800" i="1" dirty="0">
                <a:solidFill>
                  <a:schemeClr val="bg1"/>
                </a:solidFill>
                <a:latin typeface="Comic Sans MS" pitchFamily="66"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eaLnBrk="1" hangingPunct="1">
              <a:defRPr/>
            </a:pPr>
            <a:r>
              <a:rPr lang="en-US" sz="1800" i="1" dirty="0">
                <a:solidFill>
                  <a:schemeClr val="bg1"/>
                </a:solidFill>
                <a:latin typeface="Comic Sans MS" pitchFamily="66" charset="0"/>
              </a:rPr>
              <a:t>9 + 1 + 2</a:t>
            </a:r>
          </a:p>
          <a:p>
            <a:pPr eaLnBrk="1" hangingPunct="1">
              <a:defRPr/>
            </a:pPr>
            <a:r>
              <a:rPr lang="en-US" sz="1800" i="1" dirty="0">
                <a:solidFill>
                  <a:schemeClr val="bg1"/>
                </a:solidFill>
                <a:latin typeface="Comic Sans MS" pitchFamily="66" charset="0"/>
              </a:rPr>
              <a:t>4 + 9 + 6</a:t>
            </a:r>
          </a:p>
          <a:p>
            <a:pPr marL="0" indent="0" eaLnBrk="1" hangingPunct="1">
              <a:buNone/>
              <a:defRPr/>
            </a:pPr>
            <a:r>
              <a:rPr lang="en-US" sz="1800" b="1" dirty="0">
                <a:cs typeface="Arial" charset="0"/>
              </a:rPr>
              <a:t/>
            </a:r>
            <a:br>
              <a:rPr lang="en-US" sz="1800" b="1" dirty="0">
                <a:cs typeface="Arial" charset="0"/>
              </a:rPr>
            </a:br>
            <a:r>
              <a:rPr lang="en-US" sz="4400" b="1" dirty="0">
                <a:cs typeface="Arial" charset="0"/>
              </a:rPr>
              <a:t/>
            </a:r>
            <a:br>
              <a:rPr lang="en-US" sz="4400" b="1" dirty="0">
                <a:cs typeface="Arial" charset="0"/>
              </a:rPr>
            </a:br>
            <a:endParaRPr lang="en-US" sz="4400" b="1" dirty="0">
              <a:latin typeface="Times New Roman" pitchFamily="18" charset="0"/>
              <a:cs typeface="Arial" charset="0"/>
            </a:endParaRPr>
          </a:p>
        </p:txBody>
      </p:sp>
      <p:sp>
        <p:nvSpPr>
          <p:cNvPr id="7172"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7173" name="Picture 7" descr="C:\Documents and Settings\christinafreeman\Local Settings\Temporary Internet Files\Content.IE5\UNGMRJUO\MC90043604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37700" y="3226832"/>
            <a:ext cx="18415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2183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87313"/>
            <a:ext cx="8229600" cy="1143000"/>
          </a:xfrm>
        </p:spPr>
        <p:txBody>
          <a:bodyPr/>
          <a:lstStyle/>
          <a:p>
            <a:pPr eaLnBrk="1" hangingPunct="1"/>
            <a:r>
              <a:rPr altLang="en-US" smtClean="0"/>
              <a:t>Math Corner-Friday</a:t>
            </a:r>
          </a:p>
        </p:txBody>
      </p:sp>
      <p:sp>
        <p:nvSpPr>
          <p:cNvPr id="8195" name="Rectangle 3"/>
          <p:cNvSpPr>
            <a:spLocks noGrp="1"/>
          </p:cNvSpPr>
          <p:nvPr>
            <p:ph type="body" idx="4294967295"/>
          </p:nvPr>
        </p:nvSpPr>
        <p:spPr>
          <a:xfrm>
            <a:off x="1905000" y="1854201"/>
            <a:ext cx="8229600" cy="4525963"/>
          </a:xfrm>
        </p:spPr>
        <p:txBody>
          <a:bodyPr/>
          <a:lstStyle/>
          <a:p>
            <a:pPr eaLnBrk="1" hangingPunct="1">
              <a:buFont typeface="Arial" panose="020B0604020202020204" pitchFamily="34" charset="0"/>
              <a:buNone/>
            </a:pPr>
            <a:endParaRPr lang="en-US" altLang="en-US" sz="36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p:txBody>
      </p:sp>
      <p:sp>
        <p:nvSpPr>
          <p:cNvPr id="8196"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7"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8"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9"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0"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1"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2"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3"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4"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5"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6"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7"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8"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9" name="Rectangle 181"/>
          <p:cNvSpPr>
            <a:spLocks noChangeArrowheads="1"/>
          </p:cNvSpPr>
          <p:nvPr/>
        </p:nvSpPr>
        <p:spPr bwMode="auto">
          <a:xfrm>
            <a:off x="1992313" y="838201"/>
            <a:ext cx="82296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3600" b="0" i="0" u="none" strike="noStrike" kern="1200" cap="none" spc="0" normalizeH="0" baseline="0" noProof="0" dirty="0">
                <a:ln>
                  <a:noFill/>
                </a:ln>
                <a:solidFill>
                  <a:prstClr val="white"/>
                </a:solidFill>
                <a:effectLst/>
                <a:uLnTx/>
                <a:uFillTx/>
                <a:latin typeface="Comic Sans MS" pitchFamily="66" charset="0"/>
                <a:ea typeface="+mn-ea"/>
                <a:cs typeface="Arial" charset="0"/>
              </a:rPr>
              <a:t>Create a bar graph using today’s lunch choices and student selection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marL="342900" marR="0" lvl="0" indent="-342900" algn="ctr"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2000" b="0" i="1" u="none" strike="noStrike" kern="1200" cap="none" spc="0" normalizeH="0" baseline="0" noProof="0" dirty="0">
                <a:ln>
                  <a:noFill/>
                </a:ln>
                <a:solidFill>
                  <a:prstClr val="white"/>
                </a:solidFill>
                <a:effectLst/>
                <a:uLnTx/>
                <a:uFillTx/>
                <a:latin typeface="Comic Sans MS" pitchFamily="66" charset="0"/>
                <a:ea typeface="+mn-ea"/>
                <a:cs typeface="Arial" charset="0"/>
              </a:rPr>
              <a:t>4 + 6 + 8 + 2</a:t>
            </a:r>
          </a:p>
          <a:p>
            <a:pPr marL="342900" marR="0" lvl="0" indent="-342900" algn="ctr"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2000" b="0" i="1" u="none" strike="noStrike" kern="1200" cap="none" spc="0" normalizeH="0" baseline="0" noProof="0" dirty="0">
                <a:ln>
                  <a:noFill/>
                </a:ln>
                <a:solidFill>
                  <a:prstClr val="white"/>
                </a:solidFill>
                <a:effectLst/>
                <a:uLnTx/>
                <a:uFillTx/>
                <a:latin typeface="Comic Sans MS" pitchFamily="66" charset="0"/>
                <a:ea typeface="+mn-ea"/>
                <a:cs typeface="Arial" charset="0"/>
              </a:rPr>
              <a:t>9 + 3 + 1 + 7</a:t>
            </a:r>
          </a:p>
          <a:p>
            <a:pPr marL="342900" marR="0" lvl="0" indent="-342900" algn="ctr"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2000" b="0" i="1" u="none" strike="noStrike" kern="1200" cap="none" spc="0" normalizeH="0" baseline="0" noProof="0" dirty="0">
                <a:ln>
                  <a:noFill/>
                </a:ln>
                <a:solidFill>
                  <a:prstClr val="white"/>
                </a:solidFill>
                <a:effectLst/>
                <a:uLnTx/>
                <a:uFillTx/>
                <a:latin typeface="Comic Sans MS" pitchFamily="66" charset="0"/>
                <a:ea typeface="+mn-ea"/>
                <a:cs typeface="Arial" charset="0"/>
              </a:rPr>
              <a:t>5 + 6 + 5 + 4</a:t>
            </a:r>
          </a:p>
        </p:txBody>
      </p:sp>
      <p:pic>
        <p:nvPicPr>
          <p:cNvPr id="8210" name="Picture 19" descr="C:\Documents and Settings\christinafreeman\Local Settings\Temporary Internet Files\Content.IE5\UNGMRJUO\MC90044052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2713" y="1981200"/>
            <a:ext cx="18288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4041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2</a:t>
            </a:r>
            <a:endParaRPr lang="en-US" dirty="0"/>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959713-1588-47F1-B56A-6520D3D8367F}" type="slidenum">
              <a:rPr kumimoji="0" lang="en-US" altLang="en-US" sz="12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altLang="en-US" sz="12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85007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1905000" y="914400"/>
            <a:ext cx="8382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Ken had 49 comic books.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He bought 12 more.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1. </a:t>
            </a:r>
            <a:r>
              <a:rPr kumimoji="0" lang="en-US" altLang="en-US" sz="2800" b="0" i="0" u="sng"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About</a:t>
            </a:r>
            <a:r>
              <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 how many comic books does Ken now have?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2. Show how to CHECK you’re your using the opposite operation.</a:t>
            </a:r>
            <a:r>
              <a:rPr kumimoji="0" lang="en-US" altLang="en-US" sz="32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
            </a:r>
            <a:br>
              <a:rPr kumimoji="0" lang="en-US" altLang="en-US" sz="32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br>
            <a:r>
              <a:rPr kumimoji="0" lang="en-US" altLang="en-US" sz="32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
            </a:r>
            <a:br>
              <a:rPr kumimoji="0" lang="en-US" altLang="en-US" sz="32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br>
            <a:endParaRPr kumimoji="0" lang="en-US" altLang="en-US" sz="32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4100" name="Picture 4" descr="C:\Documents and Settings\christinafreeman\Local Settings\Temporary Internet Files\Content.IE5\3MMHMEGK\MC9002329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3326" y="228601"/>
            <a:ext cx="1844675"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209800" y="3810001"/>
            <a:ext cx="8077200" cy="2862263"/>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a:t>
            </a:r>
            <a:r>
              <a:rPr kumimoji="0" lang="en-US" sz="1800" b="0" i="1" u="none" strike="noStrike" kern="1200" cap="none" spc="0" normalizeH="0" baseline="0" noProof="0">
                <a:ln>
                  <a:noFill/>
                </a:ln>
                <a:solidFill>
                  <a:prstClr val="white"/>
                </a:solidFill>
                <a:effectLst/>
                <a:uLnTx/>
                <a:uFillTx/>
                <a:latin typeface="Comic Sans MS" pitchFamily="66" charset="0"/>
                <a:ea typeface="+mn-ea"/>
                <a:cs typeface="Arial" charset="0"/>
              </a:rPr>
              <a:t>THINK OF </a:t>
            </a: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AS MANY DIFFERENT WAYS TO SOLVE THE PROBLEM AS POSSIBLE until time is up.  QUIETLY use your fingers to show how many different ways you figured out to solve each set. Be ready to share your strategies!</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3 + 2 + 8 + 7</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4 + 4 + 6 + 6</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9 + 1 + 1 + 9</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3437553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1941513"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952500" y="949326"/>
            <a:ext cx="9190038"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At Chuck E. Cheese, Frank had 325 game tokens. He gave Paul 157 tokens.</a:t>
            </a: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How many tokens does Frank have left?  </a:t>
            </a: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rPr>
              <a:t>What would the ESTIMATE be rounded to the NEAREST HUNDRED?  How is the ESTIMATE different from the actual answer?</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
            <a:b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5 + 3 + 5 + 4 + 7</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9 + 5 + 8 + 2 + 1</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4 + 5 + 6 + 3 + 7</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5124" name="Picture 4" descr="C:\Documents and Settings\christinafreeman\Local Settings\Temporary Internet Files\Content.IE5\E8I2IGHL\MC9000550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5300" y="831850"/>
            <a:ext cx="103028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26352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Constructed Response</a:t>
            </a:r>
            <a:endParaRPr lang="en-US" dirty="0"/>
          </a:p>
        </p:txBody>
      </p:sp>
      <p:sp>
        <p:nvSpPr>
          <p:cNvPr id="3" name="Content Placeholder 2"/>
          <p:cNvSpPr>
            <a:spLocks noGrp="1"/>
          </p:cNvSpPr>
          <p:nvPr>
            <p:ph idx="1"/>
          </p:nvPr>
        </p:nvSpPr>
        <p:spPr>
          <a:xfrm>
            <a:off x="609600" y="1257301"/>
            <a:ext cx="10972800" cy="4525963"/>
          </a:xfrm>
        </p:spPr>
        <p:txBody>
          <a:bodyPr/>
          <a:lstStyle/>
          <a:p>
            <a:r>
              <a:rPr lang="en-US" sz="2000" b="1" i="0" dirty="0" smtClean="0">
                <a:solidFill>
                  <a:schemeClr val="bg1"/>
                </a:solidFill>
                <a:effectLst/>
                <a:latin typeface="Verdana" panose="020B0604030504040204" pitchFamily="34" charset="0"/>
              </a:rPr>
              <a:t>A large park has 58 trees and 245 flowers.</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Part A</a:t>
            </a: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What is the total number of trees and flowers in the park? Show your work.</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Part B</a:t>
            </a: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Round the number of trees to the nearest 10.</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Part C</a:t>
            </a: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Round the number of flowers to the nearest 100.</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Part D</a:t>
            </a:r>
            <a:r>
              <a:rPr lang="en-US" sz="2000" b="1" dirty="0" smtClean="0">
                <a:solidFill>
                  <a:schemeClr val="bg1"/>
                </a:solidFill>
              </a:rPr>
              <a:t/>
            </a:r>
            <a:br>
              <a:rPr lang="en-US" sz="2000" b="1" dirty="0" smtClean="0">
                <a:solidFill>
                  <a:schemeClr val="bg1"/>
                </a:solidFill>
              </a:rPr>
            </a:br>
            <a:r>
              <a:rPr lang="en-US" sz="2000" b="1" i="0" dirty="0" smtClean="0">
                <a:solidFill>
                  <a:schemeClr val="bg1"/>
                </a:solidFill>
                <a:effectLst/>
                <a:latin typeface="Verdana" panose="020B0604030504040204" pitchFamily="34" charset="0"/>
              </a:rPr>
              <a:t>The park also has benches. The number of benches rounded to the nearest 10 is 30. How many benches could possibly be in the park?</a:t>
            </a:r>
            <a:endParaRPr lang="en-US" sz="2000" b="1" dirty="0">
              <a:solidFill>
                <a:schemeClr val="bg1"/>
              </a:solidFill>
            </a:endParaRPr>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00F87B-CB5A-4A9C-B9DF-FF7C3FF750BB}"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03767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a:xfrm>
            <a:off x="1447800" y="304800"/>
            <a:ext cx="8229600" cy="1143000"/>
          </a:xfrm>
        </p:spPr>
        <p:txBody>
          <a:bodyPr/>
          <a:lstStyle/>
          <a:p>
            <a:pPr eaLnBrk="1" hangingPunct="1"/>
            <a:r>
              <a:rPr altLang="en-US" smtClean="0"/>
              <a:t>Math Corner-Wednesday</a:t>
            </a:r>
          </a:p>
        </p:txBody>
      </p:sp>
      <p:sp>
        <p:nvSpPr>
          <p:cNvPr id="6147" name="Rectangle 3"/>
          <p:cNvSpPr>
            <a:spLocks noGrp="1"/>
          </p:cNvSpPr>
          <p:nvPr>
            <p:ph type="body" idx="4294967295"/>
          </p:nvPr>
        </p:nvSpPr>
        <p:spPr>
          <a:xfrm>
            <a:off x="635000" y="1219200"/>
            <a:ext cx="10998200" cy="2590800"/>
          </a:xfrm>
          <a:ln>
            <a:solidFill>
              <a:schemeClr val="tx1"/>
            </a:solidFill>
            <a:miter lim="800000"/>
            <a:headEnd/>
            <a:tailEnd/>
          </a:ln>
        </p:spPr>
        <p:txBody>
          <a:bodyPr/>
          <a:lstStyle/>
          <a:p>
            <a:pPr marL="0" indent="0" eaLnBrk="1" hangingPunct="1">
              <a:buNone/>
              <a:defRPr/>
            </a:pPr>
            <a:r>
              <a:rPr lang="en-US" sz="3000" b="1" dirty="0">
                <a:solidFill>
                  <a:srgbClr val="FFFF00"/>
                </a:solidFill>
                <a:latin typeface="+mj-lt"/>
                <a:cs typeface="Arial" charset="0"/>
              </a:rPr>
              <a:t>At the movie theater, 229 movie tickets were sold in the month </a:t>
            </a:r>
            <a:r>
              <a:rPr lang="en-US" sz="3000" b="1" dirty="0" smtClean="0">
                <a:solidFill>
                  <a:srgbClr val="FFFF00"/>
                </a:solidFill>
                <a:latin typeface="+mj-lt"/>
                <a:cs typeface="Arial" charset="0"/>
              </a:rPr>
              <a:t>                of </a:t>
            </a:r>
            <a:r>
              <a:rPr lang="en-US" sz="3000" b="1" dirty="0">
                <a:solidFill>
                  <a:srgbClr val="FFFF00"/>
                </a:solidFill>
                <a:latin typeface="+mj-lt"/>
                <a:cs typeface="Arial" charset="0"/>
              </a:rPr>
              <a:t>June. 428 cards were sold in July. </a:t>
            </a:r>
          </a:p>
          <a:p>
            <a:pPr marL="0" indent="0" eaLnBrk="1" hangingPunct="1">
              <a:buNone/>
              <a:defRPr/>
            </a:pPr>
            <a:r>
              <a:rPr lang="en-US" sz="3000" dirty="0">
                <a:solidFill>
                  <a:srgbClr val="FFFF00"/>
                </a:solidFill>
                <a:latin typeface="+mj-lt"/>
                <a:cs typeface="Arial" charset="0"/>
              </a:rPr>
              <a:t>1. How many tickets were sold combined?</a:t>
            </a:r>
          </a:p>
          <a:p>
            <a:pPr marL="0" indent="0" eaLnBrk="1" hangingPunct="1">
              <a:buNone/>
              <a:defRPr/>
            </a:pPr>
            <a:r>
              <a:rPr lang="en-US" sz="3000" dirty="0">
                <a:solidFill>
                  <a:srgbClr val="FFFF00"/>
                </a:solidFill>
                <a:latin typeface="+mj-lt"/>
                <a:cs typeface="Arial" charset="0"/>
              </a:rPr>
              <a:t>2. How many more tickets were sold in July than in June?</a:t>
            </a:r>
          </a:p>
          <a:p>
            <a:pPr eaLnBrk="1" hangingPunct="1">
              <a:buFont typeface="Arial" charset="0"/>
              <a:buNone/>
              <a:defRPr/>
            </a:pPr>
            <a:endParaRPr lang="en-US" sz="3600" dirty="0">
              <a:latin typeface="Comic Sans MS" pitchFamily="66" charset="0"/>
              <a:cs typeface="Arial" charset="0"/>
            </a:endParaRPr>
          </a:p>
          <a:p>
            <a:pPr eaLnBrk="1" hangingPunct="1">
              <a:buFont typeface="Arial" charset="0"/>
              <a:buNone/>
              <a:defRPr/>
            </a:pPr>
            <a:r>
              <a:rPr lang="en-US" sz="3600" dirty="0">
                <a:latin typeface="Comic Sans MS" pitchFamily="66" charset="0"/>
                <a:cs typeface="Arial" charset="0"/>
              </a:rPr>
              <a:t>			</a:t>
            </a:r>
          </a:p>
        </p:txBody>
      </p:sp>
      <p:pic>
        <p:nvPicPr>
          <p:cNvPr id="6148" name="Picture 4" descr="C:\Documents and Settings\christinafreeman\Local Settings\Temporary Internet Files\Content.IE5\T9ZDJO91\MC9003620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85276" y="5359400"/>
            <a:ext cx="1482725"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05000" y="3886200"/>
            <a:ext cx="8610600" cy="2586038"/>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3 + 9 + 7 + 1</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2 + 9 + 8 + 1</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rPr>
              <a:t>6 + 4 + 3 + 7</a:t>
            </a:r>
          </a:p>
        </p:txBody>
      </p:sp>
    </p:spTree>
    <p:extLst>
      <p:ext uri="{BB962C8B-B14F-4D97-AF65-F5344CB8AC3E}">
        <p14:creationId xmlns:p14="http://schemas.microsoft.com/office/powerpoint/2010/main" val="3251776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81200" y="274638"/>
            <a:ext cx="8229600" cy="639762"/>
          </a:xfrm>
        </p:spPr>
        <p:txBody>
          <a:bodyPr/>
          <a:lstStyle/>
          <a:p>
            <a:pPr eaLnBrk="1" hangingPunct="1"/>
            <a:r>
              <a:rPr altLang="en-US" sz="4000"/>
              <a:t>Math Corner-Thursday</a:t>
            </a:r>
          </a:p>
        </p:txBody>
      </p:sp>
      <p:sp>
        <p:nvSpPr>
          <p:cNvPr id="7171" name="Rectangle 3"/>
          <p:cNvSpPr>
            <a:spLocks noGrp="1"/>
          </p:cNvSpPr>
          <p:nvPr>
            <p:ph type="body" idx="4294967295"/>
          </p:nvPr>
        </p:nvSpPr>
        <p:spPr>
          <a:xfrm>
            <a:off x="1828800" y="914401"/>
            <a:ext cx="9537700" cy="5059363"/>
          </a:xfrm>
        </p:spPr>
        <p:txBody>
          <a:bodyPr/>
          <a:lstStyle/>
          <a:p>
            <a:pPr marL="0" indent="0" eaLnBrk="1" hangingPunct="1">
              <a:buNone/>
              <a:defRPr/>
            </a:pPr>
            <a:r>
              <a:rPr lang="en-US" sz="2800" dirty="0">
                <a:solidFill>
                  <a:srgbClr val="FFFF00"/>
                </a:solidFill>
                <a:latin typeface="Arial Narrow" pitchFamily="34" charset="0"/>
                <a:cs typeface="Arial" charset="0"/>
              </a:rPr>
              <a:t>A pack of gum costs 35 cents. You pay for the gum using two quarters.</a:t>
            </a:r>
          </a:p>
          <a:p>
            <a:pPr marL="742950" indent="-742950" eaLnBrk="1" hangingPunct="1">
              <a:buFont typeface="+mj-lt"/>
              <a:buAutoNum type="arabicPeriod"/>
              <a:defRPr/>
            </a:pPr>
            <a:r>
              <a:rPr lang="en-US" sz="2800" dirty="0">
                <a:solidFill>
                  <a:srgbClr val="FFFF00"/>
                </a:solidFill>
                <a:latin typeface="Arial Narrow" pitchFamily="34" charset="0"/>
                <a:cs typeface="Arial" charset="0"/>
              </a:rPr>
              <a:t>What is your change?</a:t>
            </a:r>
          </a:p>
          <a:p>
            <a:pPr marL="742950" indent="-742950" eaLnBrk="1" hangingPunct="1">
              <a:buFont typeface="+mj-lt"/>
              <a:buAutoNum type="arabicPeriod"/>
              <a:defRPr/>
            </a:pPr>
            <a:r>
              <a:rPr lang="en-US" sz="2800" dirty="0">
                <a:solidFill>
                  <a:srgbClr val="FFFF00"/>
                </a:solidFill>
                <a:latin typeface="Arial Narrow" pitchFamily="34" charset="0"/>
                <a:cs typeface="Arial" charset="0"/>
              </a:rPr>
              <a:t>What is the fewest number of coins the clerk can give you for change?  </a:t>
            </a:r>
          </a:p>
          <a:p>
            <a:pPr marL="742950" indent="-742950" eaLnBrk="1" hangingPunct="1">
              <a:buFont typeface="+mj-lt"/>
              <a:buAutoNum type="arabicPeriod"/>
              <a:defRPr/>
            </a:pPr>
            <a:r>
              <a:rPr lang="en-US" sz="2800" dirty="0">
                <a:solidFill>
                  <a:srgbClr val="FFFF00"/>
                </a:solidFill>
                <a:latin typeface="Arial Narrow" pitchFamily="34" charset="0"/>
                <a:cs typeface="Arial" charset="0"/>
              </a:rPr>
              <a:t>What are those coins?</a:t>
            </a:r>
            <a:r>
              <a:rPr lang="en-US" sz="3200" b="1" dirty="0">
                <a:latin typeface="Arial Narrow" pitchFamily="34" charset="0"/>
                <a:cs typeface="Arial" charset="0"/>
              </a:rPr>
              <a:t/>
            </a:r>
            <a:br>
              <a:rPr lang="en-US" sz="3200" b="1" dirty="0">
                <a:latin typeface="Arial Narrow" pitchFamily="34" charset="0"/>
                <a:cs typeface="Arial" charset="0"/>
              </a:rPr>
            </a:br>
            <a:endParaRPr lang="en-US" sz="3200" b="1" dirty="0">
              <a:latin typeface="Arial Narrow" pitchFamily="34" charset="0"/>
              <a:cs typeface="Arial" charset="0"/>
            </a:endParaRPr>
          </a:p>
          <a:p>
            <a:pPr marL="0" indent="0">
              <a:buNone/>
              <a:defRPr/>
            </a:pPr>
            <a:r>
              <a:rPr lang="en-US" sz="1800" i="1" u="sng" dirty="0">
                <a:solidFill>
                  <a:schemeClr val="bg1"/>
                </a:solidFill>
                <a:latin typeface="Comic Sans MS" pitchFamily="66" charset="0"/>
                <a:cs typeface="Arial" charset="0"/>
              </a:rPr>
              <a:t>Number Talk!</a:t>
            </a:r>
          </a:p>
          <a:p>
            <a:pPr marL="0" indent="0">
              <a:buNone/>
              <a:defRPr/>
            </a:pPr>
            <a:r>
              <a:rPr lang="en-US" sz="1800" i="1" dirty="0">
                <a:solidFill>
                  <a:schemeClr val="bg1"/>
                </a:solidFill>
                <a:latin typeface="Comic Sans MS" pitchFamily="66" charset="0"/>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a:defRPr/>
            </a:pPr>
            <a:r>
              <a:rPr lang="en-US" sz="1800" i="1" dirty="0">
                <a:solidFill>
                  <a:schemeClr val="bg1"/>
                </a:solidFill>
                <a:latin typeface="Comic Sans MS" pitchFamily="66" charset="0"/>
                <a:cs typeface="Arial" charset="0"/>
              </a:rPr>
              <a:t>5 + 7 + 3 + 5 </a:t>
            </a:r>
          </a:p>
          <a:p>
            <a:pPr>
              <a:defRPr/>
            </a:pPr>
            <a:r>
              <a:rPr lang="en-US" sz="1800" i="1" dirty="0">
                <a:solidFill>
                  <a:schemeClr val="bg1"/>
                </a:solidFill>
                <a:latin typeface="Comic Sans MS" pitchFamily="66" charset="0"/>
                <a:cs typeface="Arial" charset="0"/>
              </a:rPr>
              <a:t>2 + 5 + 5 + 8 </a:t>
            </a:r>
          </a:p>
          <a:p>
            <a:pPr>
              <a:defRPr/>
            </a:pPr>
            <a:r>
              <a:rPr lang="en-US" sz="1800" i="1" dirty="0">
                <a:solidFill>
                  <a:schemeClr val="bg1"/>
                </a:solidFill>
                <a:latin typeface="Comic Sans MS" pitchFamily="66" charset="0"/>
                <a:cs typeface="Arial" charset="0"/>
              </a:rPr>
              <a:t>6 + 6 + 4 + 4</a:t>
            </a:r>
          </a:p>
          <a:p>
            <a:pPr marL="0" indent="0" eaLnBrk="1" hangingPunct="1">
              <a:buNone/>
              <a:defRPr/>
            </a:pPr>
            <a:r>
              <a:rPr lang="en-US" sz="4400" b="1" dirty="0">
                <a:latin typeface="Arial Narrow" pitchFamily="34" charset="0"/>
                <a:cs typeface="Arial" charset="0"/>
              </a:rPr>
              <a:t/>
            </a:r>
            <a:br>
              <a:rPr lang="en-US" sz="4400" b="1" dirty="0">
                <a:latin typeface="Arial Narrow" pitchFamily="34" charset="0"/>
                <a:cs typeface="Arial" charset="0"/>
              </a:rPr>
            </a:br>
            <a:r>
              <a:rPr lang="en-US" sz="4400" b="1" dirty="0">
                <a:cs typeface="Arial" charset="0"/>
              </a:rPr>
              <a:t/>
            </a:r>
            <a:br>
              <a:rPr lang="en-US" sz="4400" b="1" dirty="0">
                <a:cs typeface="Arial" charset="0"/>
              </a:rPr>
            </a:br>
            <a:endParaRPr lang="en-US" sz="4400" b="1" dirty="0">
              <a:latin typeface="Times New Roman" pitchFamily="18" charset="0"/>
              <a:cs typeface="Arial" charset="0"/>
            </a:endParaRPr>
          </a:p>
        </p:txBody>
      </p:sp>
      <p:sp>
        <p:nvSpPr>
          <p:cNvPr id="7172"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7173" name="Picture 5" descr="C:\Documents and Settings\christinafreeman\Local Settings\Temporary Internet Files\Content.IE5\3MMHMEGK\MC9002642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2679700"/>
            <a:ext cx="193675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40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993900" y="76200"/>
            <a:ext cx="8229600" cy="1143000"/>
          </a:xfrm>
        </p:spPr>
        <p:txBody>
          <a:bodyPr/>
          <a:lstStyle/>
          <a:p>
            <a:r>
              <a:rPr altLang="en-US" smtClean="0"/>
              <a:t>Math Corner-Friday</a:t>
            </a:r>
          </a:p>
        </p:txBody>
      </p:sp>
      <p:sp>
        <p:nvSpPr>
          <p:cNvPr id="4" name="Date Placeholder 3"/>
          <p:cNvSpPr>
            <a:spLocks noGrp="1"/>
          </p:cNvSpPr>
          <p:nvPr>
            <p:ph type="dt" sz="quarter"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35FDB791-3670-4428-9CDE-B3107418D518}" type="slidenum">
              <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Arial" panose="020B0604020202020204" pitchFamily="34" charset="0"/>
            </a:endParaRPr>
          </a:p>
        </p:txBody>
      </p:sp>
      <p:sp>
        <p:nvSpPr>
          <p:cNvPr id="7" name="TextBox 69"/>
          <p:cNvSpPr txBox="1">
            <a:spLocks noGrp="1" noChangeArrowheads="1"/>
          </p:cNvSpPr>
          <p:nvPr>
            <p:ph idx="1"/>
          </p:nvPr>
        </p:nvSpPr>
        <p:spPr>
          <a:xfrm>
            <a:off x="431800" y="936626"/>
            <a:ext cx="5551488" cy="3502497"/>
          </a:xfrm>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indent="0" algn="ctr" eaLnBrk="1" hangingPunct="1">
              <a:buNone/>
              <a:defRPr/>
            </a:pPr>
            <a:r>
              <a:rPr lang="en-US" sz="2800" b="1" dirty="0">
                <a:solidFill>
                  <a:schemeClr val="bg1"/>
                </a:solidFill>
              </a:rPr>
              <a:t>This graph shows the number of books Bill, Pam, Mike,</a:t>
            </a:r>
          </a:p>
          <a:p>
            <a:pPr marL="0" indent="0" algn="ctr" eaLnBrk="1" hangingPunct="1">
              <a:buNone/>
              <a:defRPr/>
            </a:pPr>
            <a:r>
              <a:rPr lang="en-US" sz="2800" b="1" dirty="0">
                <a:solidFill>
                  <a:schemeClr val="bg1"/>
                </a:solidFill>
              </a:rPr>
              <a:t> and Kim read last month. </a:t>
            </a:r>
          </a:p>
          <a:p>
            <a:pPr marL="457200" indent="-457200" eaLnBrk="1" hangingPunct="1">
              <a:buFont typeface="Arial" panose="020B0604020202020204" pitchFamily="34" charset="0"/>
              <a:buAutoNum type="arabicPeriod"/>
              <a:defRPr/>
            </a:pPr>
            <a:r>
              <a:rPr lang="en-US" sz="2000" dirty="0">
                <a:solidFill>
                  <a:schemeClr val="bg1"/>
                </a:solidFill>
              </a:rPr>
              <a:t>In words, tell all of the information you can get from this graph.  </a:t>
            </a:r>
          </a:p>
          <a:p>
            <a:pPr marL="457200" indent="-457200" eaLnBrk="1" hangingPunct="1">
              <a:buFont typeface="Arial" panose="020B0604020202020204" pitchFamily="34" charset="0"/>
              <a:buAutoNum type="arabicPeriod"/>
              <a:defRPr/>
            </a:pPr>
            <a:r>
              <a:rPr lang="en-US" sz="2000" dirty="0">
                <a:solidFill>
                  <a:schemeClr val="bg1"/>
                </a:solidFill>
              </a:rPr>
              <a:t>Using the information you have written, make 5 possible questions.  </a:t>
            </a:r>
          </a:p>
          <a:p>
            <a:pPr marL="457200" indent="-457200" eaLnBrk="1" hangingPunct="1">
              <a:buFont typeface="Arial" panose="020B0604020202020204" pitchFamily="34" charset="0"/>
              <a:buAutoNum type="arabicPeriod"/>
              <a:defRPr/>
            </a:pPr>
            <a:r>
              <a:rPr lang="en-US" sz="2000" dirty="0">
                <a:solidFill>
                  <a:schemeClr val="bg1"/>
                </a:solidFill>
              </a:rPr>
              <a:t>Let your neighbor answer your questions and check them.</a:t>
            </a:r>
          </a:p>
        </p:txBody>
      </p:sp>
      <p:pic>
        <p:nvPicPr>
          <p:cNvPr id="8199" name="Picture 185" descr="http://www.mathstories.com/basic_membership/grade2/graphics_books_rea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1039813"/>
            <a:ext cx="4648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225800" y="4114801"/>
            <a:ext cx="6908800" cy="255454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1" u="sng" strike="noStrike" kern="1200" cap="none" spc="0" normalizeH="0" baseline="0" noProof="0" dirty="0">
                <a:ln>
                  <a:noFill/>
                </a:ln>
                <a:solidFill>
                  <a:prstClr val="white"/>
                </a:solidFill>
                <a:effectLst/>
                <a:uLnTx/>
                <a:uFillTx/>
                <a:latin typeface="Comic Sans MS" pitchFamily="66" charset="0"/>
                <a:ea typeface="+mn-ea"/>
                <a:cs typeface="Arial" charset="0"/>
              </a:rPr>
              <a:t>Number Talk!</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1" u="none" strike="noStrike" kern="1200" cap="none" spc="0" normalizeH="0" baseline="0" noProof="0" dirty="0">
                <a:ln>
                  <a:noFill/>
                </a:ln>
                <a:solidFill>
                  <a:prstClr val="white"/>
                </a:solidFill>
                <a:effectLst/>
                <a:uLnTx/>
                <a:uFillTx/>
                <a:latin typeface="Comic Sans MS" pitchFamily="66" charset="0"/>
                <a:ea typeface="+mn-ea"/>
                <a:cs typeface="Arial" charset="0"/>
              </a:rPr>
              <a:t>IN YOUR MIND (not on paper), solve these three problems.  When you know the answer, KEEP THINKING.  THE CHALLENGE IS TO THINK OF AS MANY DIFFERENT WAYS TO SOLVE THE PROBLEM AS POSSIBLE until time is up.  QUIETLY use your fingers to show how many different ways you figured out to solve each set. Be ready to share your strategies!</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600" b="0" i="1" u="none" strike="noStrike" kern="1200" cap="none" spc="0" normalizeH="0" baseline="0" noProof="0" dirty="0">
                <a:ln>
                  <a:noFill/>
                </a:ln>
                <a:solidFill>
                  <a:prstClr val="white"/>
                </a:solidFill>
                <a:effectLst/>
                <a:uLnTx/>
                <a:uFillTx/>
                <a:latin typeface="Comic Sans MS" pitchFamily="66" charset="0"/>
                <a:ea typeface="+mn-ea"/>
                <a:cs typeface="Arial" charset="0"/>
              </a:rPr>
              <a:t>5 + 3 + 5 + 4 + 7</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600" b="0" i="1" u="none" strike="noStrike" kern="1200" cap="none" spc="0" normalizeH="0" baseline="0" noProof="0" dirty="0">
                <a:ln>
                  <a:noFill/>
                </a:ln>
                <a:solidFill>
                  <a:prstClr val="white"/>
                </a:solidFill>
                <a:effectLst/>
                <a:uLnTx/>
                <a:uFillTx/>
                <a:latin typeface="Comic Sans MS" pitchFamily="66" charset="0"/>
                <a:ea typeface="+mn-ea"/>
                <a:cs typeface="Arial" charset="0"/>
              </a:rPr>
              <a:t>9 + 5 + 8 + 2 + 1</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600" b="0" i="1" u="none" strike="noStrike" kern="1200" cap="none" spc="0" normalizeH="0" baseline="0" noProof="0" dirty="0">
                <a:ln>
                  <a:noFill/>
                </a:ln>
                <a:solidFill>
                  <a:prstClr val="white"/>
                </a:solidFill>
                <a:effectLst/>
                <a:uLnTx/>
                <a:uFillTx/>
                <a:latin typeface="Comic Sans MS" pitchFamily="66" charset="0"/>
                <a:ea typeface="+mn-ea"/>
                <a:cs typeface="Arial" charset="0"/>
              </a:rPr>
              <a:t>4 + 5 + 6 + 3 + 7</a:t>
            </a:r>
          </a:p>
        </p:txBody>
      </p:sp>
    </p:spTree>
    <p:extLst>
      <p:ext uri="{BB962C8B-B14F-4D97-AF65-F5344CB8AC3E}">
        <p14:creationId xmlns:p14="http://schemas.microsoft.com/office/powerpoint/2010/main" val="62453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1</a:t>
            </a:r>
            <a:endParaRPr lang="en-US" dirty="0"/>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959713-1588-47F1-B56A-6520D3D8367F}" type="slidenum">
              <a:rPr kumimoji="0" lang="en-US" altLang="en-US" sz="12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12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024020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3</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00F87B-CB5A-4A9C-B9DF-FF7C3FF750BB}"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50659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p:cNvSpPr>
          <p:nvPr>
            <p:ph type="title" idx="4294967295"/>
          </p:nvPr>
        </p:nvSpPr>
        <p:spPr>
          <a:xfrm>
            <a:off x="1679575" y="76200"/>
            <a:ext cx="8229600" cy="1143000"/>
          </a:xfrm>
        </p:spPr>
        <p:txBody>
          <a:bodyPr/>
          <a:lstStyle/>
          <a:p>
            <a:pPr eaLnBrk="1" hangingPunct="1"/>
            <a:r>
              <a:rPr altLang="en-US" smtClean="0"/>
              <a:t>Math Corner-Monday</a:t>
            </a:r>
          </a:p>
        </p:txBody>
      </p:sp>
      <p:sp>
        <p:nvSpPr>
          <p:cNvPr id="4099" name="Rectangle 35"/>
          <p:cNvSpPr>
            <a:spLocks noChangeArrowheads="1"/>
          </p:cNvSpPr>
          <p:nvPr/>
        </p:nvSpPr>
        <p:spPr bwMode="auto">
          <a:xfrm>
            <a:off x="1679575" y="920751"/>
            <a:ext cx="82296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36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There were 6 girls invited to a birthday party.  Each girl will receive 10 party favors. Show the array that represents the total number of party favors.</a:t>
            </a:r>
          </a:p>
        </p:txBody>
      </p:sp>
      <p:sp>
        <p:nvSpPr>
          <p:cNvPr id="4100" name="Rectangle 1"/>
          <p:cNvSpPr>
            <a:spLocks noChangeArrowheads="1"/>
          </p:cNvSpPr>
          <p:nvPr/>
        </p:nvSpPr>
        <p:spPr bwMode="auto">
          <a:xfrm>
            <a:off x="1905000" y="3794125"/>
            <a:ext cx="838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sng"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Number Talk!</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IN YOUR MIND (not on paper), solve.  When you know the answer, KEEP THINKING.  THE CHALLENGE IS TO THINK OF AS MANY DIFFERENT WAYS TO SOLVE THE PROBLEM AS POSSIBLE until time is up.  QUIETLY use your fingers to show how many different ways you figured out to solve.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How many number combinations can you think of to make 10?</a:t>
            </a:r>
          </a:p>
        </p:txBody>
      </p:sp>
      <p:pic>
        <p:nvPicPr>
          <p:cNvPr id="4101" name="Picture 2" descr="C:\Program Files\Microsoft Office\MEDIA\CAGCAT10\j021658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58301" y="0"/>
            <a:ext cx="142557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52895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2133600"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938338" y="1066801"/>
            <a:ext cx="8229600" cy="388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8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There are four checkout lines at the grocery store.  There are eight customers in each line. How many people are waiting to pay for their groceries? Solve the problem two ways.  </a:t>
            </a: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rPr>
              <a:t> </a:t>
            </a: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5124" name="Picture 5" descr="C:\Documents and Settings\christinafreeman\Local Settings\Temporary Internet Files\Content.IE5\F02LHGAP\MC9002377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8738" y="2417764"/>
            <a:ext cx="1828800"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4"/>
          <p:cNvSpPr>
            <a:spLocks noChangeArrowheads="1"/>
          </p:cNvSpPr>
          <p:nvPr/>
        </p:nvSpPr>
        <p:spPr bwMode="auto">
          <a:xfrm>
            <a:off x="1851025" y="4114800"/>
            <a:ext cx="838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sng"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Number Talk!</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IN YOUR MIND (not on paper), solve.  When you know the answer, KEEP THINKING.  THE CHALLENGE IS TO THINK OF AS MANY DIFFERENT WAYS TO SOLVE THE PROBLEM AS POSSIBLE until time is up.  QUIETLY use your fingers to show how many different ways you figured out to solve.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How many number combinations can you think of to make 15?</a:t>
            </a:r>
          </a:p>
        </p:txBody>
      </p:sp>
    </p:spTree>
    <p:extLst>
      <p:ext uri="{BB962C8B-B14F-4D97-AF65-F5344CB8AC3E}">
        <p14:creationId xmlns:p14="http://schemas.microsoft.com/office/powerpoint/2010/main" val="17393613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Constructed Response</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7AC1F-920E-4D35-A424-AD0CDC46F223}" type="slidenum">
              <a:rPr kumimoji="0" lang="en-US" altLang="en-US" sz="1200" b="1" i="0" u="none" strike="noStrike" kern="1200" cap="none" spc="0" normalizeH="0" baseline="0" noProof="0" smtClean="0">
                <a:ln>
                  <a:noFill/>
                </a:ln>
                <a:solidFill>
                  <a:srgbClr val="FFFF00"/>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altLang="en-US" sz="1200" b="1" i="0" u="none" strike="noStrike" kern="1200" cap="none" spc="0" normalizeH="0" baseline="0" noProof="0">
              <a:ln>
                <a:noFill/>
              </a:ln>
              <a:solidFill>
                <a:srgbClr val="FFFF00"/>
              </a:solidFill>
              <a:effectLst/>
              <a:uLnTx/>
              <a:uFillTx/>
              <a:latin typeface="Calibri" panose="020F0502020204030204" pitchFamily="34" charset="0"/>
              <a:ea typeface="+mn-ea"/>
              <a:cs typeface="+mn-cs"/>
            </a:endParaRPr>
          </a:p>
        </p:txBody>
      </p:sp>
      <p:sp>
        <p:nvSpPr>
          <p:cNvPr id="7" name="Rectangle 1"/>
          <p:cNvSpPr>
            <a:spLocks noChangeArrowheads="1"/>
          </p:cNvSpPr>
          <p:nvPr/>
        </p:nvSpPr>
        <p:spPr bwMode="auto">
          <a:xfrm>
            <a:off x="520700" y="1283932"/>
            <a:ext cx="110617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Ms. Brook is working on multiplication facts with her class.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She made this table to show how to double a number and                        then double it again.</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endPar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A</a:t>
            </a: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Ms. Brook says that anytime you double a number and then double it again, you get 4 times the first number. Copy and complete the table. Does Ms. Brook’s statement make sense? Explain your answer.</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1"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Part B</a:t>
            </a: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
            </a:r>
            <a:b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br>
            <a:r>
              <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rPr>
              <a:t>Ms. Brook doubled the number 126, then doubled it again to find the number of pencils she needs for her students. What is the result of doubling the number 126, then doubling it again? Show your work.</a:t>
            </a:r>
            <a:r>
              <a:rPr kumimoji="0" lang="en-US" altLang="en-US" sz="20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mn-cs"/>
              </a:rPr>
              <a:t> </a:t>
            </a:r>
            <a:endParaRPr kumimoji="0" lang="en-US" altLang="en-US" sz="2000" b="0" i="0" u="none" strike="noStrike" kern="1200" cap="none" spc="0" normalizeH="0" baseline="0" noProof="0" dirty="0" smtClean="0">
              <a:ln>
                <a:noFill/>
              </a:ln>
              <a:solidFill>
                <a:prstClr val="white"/>
              </a:solidFill>
              <a:effectLst/>
              <a:uLnTx/>
              <a:uFillTx/>
              <a:latin typeface="Verdana" panose="020B0604030504040204" pitchFamily="34" charset="0"/>
              <a:ea typeface="+mn-ea"/>
              <a:cs typeface="+mn-cs"/>
            </a:endParaRPr>
          </a:p>
        </p:txBody>
      </p:sp>
      <p:pic>
        <p:nvPicPr>
          <p:cNvPr id="19458" name="Picture 2" descr="https://gofar.gadoe.org/QB/Temp/9be2c8d6-d8a6-451c-9708-88a11c65600f/Assessment/source/Content/images/M0313211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050" y="-28213050"/>
            <a:ext cx="2581275" cy="21907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stretch>
            <a:fillRect/>
          </a:stretch>
        </p:blipFill>
        <p:spPr>
          <a:xfrm>
            <a:off x="8691562" y="1127524"/>
            <a:ext cx="2581275" cy="2190750"/>
          </a:xfrm>
          <a:prstGeom prst="rect">
            <a:avLst/>
          </a:prstGeom>
        </p:spPr>
      </p:pic>
    </p:spTree>
    <p:extLst>
      <p:ext uri="{BB962C8B-B14F-4D97-AF65-F5344CB8AC3E}">
        <p14:creationId xmlns:p14="http://schemas.microsoft.com/office/powerpoint/2010/main" val="21609738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a:xfrm>
            <a:off x="2019300" y="76200"/>
            <a:ext cx="8229600" cy="1143000"/>
          </a:xfrm>
        </p:spPr>
        <p:txBody>
          <a:bodyPr/>
          <a:lstStyle/>
          <a:p>
            <a:pPr eaLnBrk="1" hangingPunct="1"/>
            <a:r>
              <a:rPr altLang="en-US" smtClean="0"/>
              <a:t>Math Corner-Wednesday</a:t>
            </a:r>
          </a:p>
        </p:txBody>
      </p:sp>
      <p:sp>
        <p:nvSpPr>
          <p:cNvPr id="6147" name="Rectangle 3"/>
          <p:cNvSpPr>
            <a:spLocks noGrp="1"/>
          </p:cNvSpPr>
          <p:nvPr>
            <p:ph type="body" idx="4294967295"/>
          </p:nvPr>
        </p:nvSpPr>
        <p:spPr>
          <a:xfrm>
            <a:off x="2019300" y="1025526"/>
            <a:ext cx="8229600" cy="4525963"/>
          </a:xfrm>
          <a:noFill/>
          <a:ln>
            <a:solidFill>
              <a:schemeClr val="tx1"/>
            </a:solidFill>
            <a:miter lim="800000"/>
            <a:headEnd/>
            <a:tailEnd/>
          </a:ln>
        </p:spPr>
        <p:txBody>
          <a:bodyPr/>
          <a:lstStyle/>
          <a:p>
            <a:pPr algn="ctr" eaLnBrk="1" hangingPunct="1">
              <a:spcBef>
                <a:spcPct val="0"/>
              </a:spcBef>
              <a:buFontTx/>
              <a:buNone/>
            </a:pPr>
            <a:r>
              <a:rPr lang="en-US" altLang="en-US" sz="4800" b="1" u="sng">
                <a:solidFill>
                  <a:srgbClr val="FFFF00"/>
                </a:solidFill>
                <a:latin typeface="Bodoni MT Condensed" panose="02070606080606020203" pitchFamily="18" charset="0"/>
              </a:rPr>
              <a:t>The number is 12.</a:t>
            </a:r>
          </a:p>
          <a:p>
            <a:pPr algn="ctr">
              <a:buFont typeface="Arial" panose="020B0604020202020204" pitchFamily="34" charset="0"/>
              <a:buNone/>
            </a:pPr>
            <a:r>
              <a:rPr lang="en-US" altLang="en-US" sz="4800">
                <a:solidFill>
                  <a:srgbClr val="FFFF00"/>
                </a:solidFill>
                <a:latin typeface="Bodoni MT Condensed" panose="02070606080606020203" pitchFamily="18" charset="0"/>
              </a:rPr>
              <a:t>How many multiplication sentences can you create with a product of 12?</a:t>
            </a:r>
          </a:p>
          <a:p>
            <a:pPr algn="ctr">
              <a:buFont typeface="Arial" panose="020B0604020202020204" pitchFamily="34" charset="0"/>
              <a:buNone/>
            </a:pPr>
            <a:endParaRPr lang="en-US" altLang="en-US" sz="4800">
              <a:solidFill>
                <a:srgbClr val="FFFF00"/>
              </a:solidFill>
              <a:latin typeface="Bodoni MT Condensed" panose="02070606080606020203" pitchFamily="18" charset="0"/>
            </a:endParaRPr>
          </a:p>
          <a:p>
            <a:pPr algn="ctr">
              <a:buFont typeface="Arial" panose="020B0604020202020204" pitchFamily="34" charset="0"/>
              <a:buNone/>
            </a:pPr>
            <a:endParaRPr lang="en-US" altLang="en-US" sz="4800">
              <a:solidFill>
                <a:srgbClr val="FFFF00"/>
              </a:solidFill>
              <a:latin typeface="Bodoni MT Condensed" panose="02070606080606020203" pitchFamily="18" charset="0"/>
            </a:endParaRPr>
          </a:p>
          <a:p>
            <a:pPr algn="ctr">
              <a:buFont typeface="Arial" panose="020B0604020202020204" pitchFamily="34" charset="0"/>
              <a:buNone/>
            </a:pPr>
            <a:r>
              <a:rPr lang="en-US" altLang="en-US" sz="3600" i="1">
                <a:solidFill>
                  <a:srgbClr val="FFFF00"/>
                </a:solidFill>
                <a:latin typeface="Bodoni MT Condensed" panose="02070606080606020203" pitchFamily="18" charset="0"/>
              </a:rPr>
              <a:t>Challenge: Write a repeated addition sentence to match each multiplication sentence you create.</a:t>
            </a:r>
            <a:endParaRPr lang="en-US" altLang="en-US" sz="3600" i="1">
              <a:latin typeface="Comic Sans MS" panose="030F0702030302020204" pitchFamily="66" charset="0"/>
            </a:endParaRPr>
          </a:p>
        </p:txBody>
      </p:sp>
      <p:pic>
        <p:nvPicPr>
          <p:cNvPr id="6148" name="Picture 22" descr="C:\Documents and Settings\christinafreeman\Local Settings\Temporary Internet Files\Content.IE5\S2PUAINY\MC90044142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4290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08285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81200" y="274638"/>
            <a:ext cx="8229600" cy="639762"/>
          </a:xfrm>
        </p:spPr>
        <p:txBody>
          <a:bodyPr/>
          <a:lstStyle/>
          <a:p>
            <a:pPr eaLnBrk="1" hangingPunct="1"/>
            <a:r>
              <a:rPr altLang="en-US" sz="4000"/>
              <a:t>Math Corner-Thursday</a:t>
            </a:r>
          </a:p>
        </p:txBody>
      </p:sp>
      <p:sp>
        <p:nvSpPr>
          <p:cNvPr id="7171"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172" name="Rectangle 9"/>
          <p:cNvSpPr>
            <a:spLocks noChangeArrowheads="1"/>
          </p:cNvSpPr>
          <p:nvPr/>
        </p:nvSpPr>
        <p:spPr bwMode="auto">
          <a:xfrm>
            <a:off x="2133600" y="1219201"/>
            <a:ext cx="7315200" cy="310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sng"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Solve two different ways.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Food Depot has six columns of potato chips.  There are nine bags of chips on each row.  How many bags of chips are there on display at Food Depot?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Challenge Question:  What do rows and columns create?</a:t>
            </a:r>
          </a:p>
        </p:txBody>
      </p:sp>
      <p:pic>
        <p:nvPicPr>
          <p:cNvPr id="7173" name="Picture 10" descr="C:\Documents and Settings\christinafreeman\Local Settings\Temporary Internet Files\Content.IE5\CMPSG1IN\MC9002343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64626" y="0"/>
            <a:ext cx="1603375" cy="139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6"/>
          <p:cNvSpPr>
            <a:spLocks noChangeArrowheads="1"/>
          </p:cNvSpPr>
          <p:nvPr/>
        </p:nvSpPr>
        <p:spPr bwMode="auto">
          <a:xfrm>
            <a:off x="1851025" y="4114800"/>
            <a:ext cx="838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sng"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Number Talk!</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IN YOUR MIND (not on paper), solve.  When you know the answer, KEEP THINKING.  THE CHALLENGE IS TO THINK OF AS MANY DIFFERENT WAYS TO SOLVE THE PROBLEM AS POSSIBLE until time is up.  QUIETLY use your fingers to show how many different ways you figured out to solve.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a:ln>
                  <a:noFill/>
                </a:ln>
                <a:solidFill>
                  <a:prstClr val="white"/>
                </a:solidFill>
                <a:effectLst/>
                <a:uLnTx/>
                <a:uFillTx/>
                <a:latin typeface="Comic Sans MS" panose="030F0702030302020204" pitchFamily="66" charset="0"/>
                <a:ea typeface="+mn-ea"/>
                <a:cs typeface="Arial" panose="020B0604020202020204" pitchFamily="34" charset="0"/>
              </a:rPr>
              <a:t>How many number combinations can you think of to make 20?</a:t>
            </a:r>
          </a:p>
        </p:txBody>
      </p:sp>
    </p:spTree>
    <p:extLst>
      <p:ext uri="{BB962C8B-B14F-4D97-AF65-F5344CB8AC3E}">
        <p14:creationId xmlns:p14="http://schemas.microsoft.com/office/powerpoint/2010/main" val="2238715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76200"/>
            <a:ext cx="8229600" cy="1143000"/>
          </a:xfrm>
        </p:spPr>
        <p:txBody>
          <a:bodyPr/>
          <a:lstStyle/>
          <a:p>
            <a:pPr eaLnBrk="1" hangingPunct="1"/>
            <a:r>
              <a:rPr altLang="en-US" smtClean="0"/>
              <a:t>Math Corner-Friday</a:t>
            </a:r>
          </a:p>
        </p:txBody>
      </p:sp>
      <p:sp>
        <p:nvSpPr>
          <p:cNvPr id="8195"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6"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7"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8"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9"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0"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1"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2"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3"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4"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5"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6"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7"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8" name="Rectangle 181"/>
          <p:cNvSpPr>
            <a:spLocks noChangeArrowheads="1"/>
          </p:cNvSpPr>
          <p:nvPr/>
        </p:nvSpPr>
        <p:spPr bwMode="auto">
          <a:xfrm>
            <a:off x="667657" y="1415485"/>
            <a:ext cx="926850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742950" indent="-7429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dirty="0" smtClean="0">
                <a:ln>
                  <a:noFill/>
                </a:ln>
                <a:solidFill>
                  <a:prstClr val="white"/>
                </a:solidFill>
                <a:effectLst/>
                <a:uLnTx/>
                <a:uFillTx/>
                <a:latin typeface="Arial Rounded MT Bold" panose="020F0704030504030204" pitchFamily="34" charset="0"/>
                <a:ea typeface="+mn-ea"/>
                <a:cs typeface="Arial" panose="020B0604020202020204" pitchFamily="34" charset="0"/>
              </a:rPr>
              <a:t>Get 24 counters from your teacher.</a:t>
            </a:r>
            <a:endPar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dirty="0" smtClean="0">
                <a:ln>
                  <a:noFill/>
                </a:ln>
                <a:solidFill>
                  <a:prstClr val="white"/>
                </a:solidFill>
                <a:effectLst/>
                <a:uLnTx/>
                <a:uFillTx/>
                <a:latin typeface="Arial Rounded MT Bold" panose="020F0704030504030204" pitchFamily="34" charset="0"/>
                <a:ea typeface="+mn-ea"/>
                <a:cs typeface="Arial" panose="020B0604020202020204" pitchFamily="34" charset="0"/>
              </a:rPr>
              <a:t>Create at least 2 different arrays with the counters.</a:t>
            </a:r>
            <a:endPar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dirty="0" smtClean="0">
                <a:ln>
                  <a:noFill/>
                </a:ln>
                <a:solidFill>
                  <a:prstClr val="white"/>
                </a:solidFill>
                <a:effectLst/>
                <a:uLnTx/>
                <a:uFillTx/>
                <a:latin typeface="Arial Rounded MT Bold" panose="020F0704030504030204" pitchFamily="34" charset="0"/>
                <a:ea typeface="+mn-ea"/>
                <a:cs typeface="Arial" panose="020B0604020202020204" pitchFamily="34" charset="0"/>
              </a:rPr>
              <a:t>Write a multiplication sentence to go with each array.</a:t>
            </a:r>
            <a:endPar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kumimoji="0" lang="en-US" altLang="en-US" sz="2400" b="0" i="0" u="none" strike="noStrike" kern="1200" cap="none" spc="0" normalizeH="0" baseline="0" noProof="0" dirty="0" smtClean="0">
                <a:ln>
                  <a:noFill/>
                </a:ln>
                <a:solidFill>
                  <a:prstClr val="white"/>
                </a:solidFill>
                <a:effectLst/>
                <a:uLnTx/>
                <a:uFillTx/>
                <a:latin typeface="Arial Rounded MT Bold" panose="020F0704030504030204" pitchFamily="34" charset="0"/>
                <a:ea typeface="+mn-ea"/>
                <a:cs typeface="Arial" panose="020B0604020202020204" pitchFamily="34" charset="0"/>
              </a:rPr>
              <a:t>Write a repeated additions</a:t>
            </a:r>
            <a:r>
              <a:rPr kumimoji="0" lang="en-US" altLang="en-US" sz="2400" b="0" i="0" u="none" strike="noStrike" kern="1200" cap="none" spc="0" normalizeH="0" noProof="0" dirty="0" smtClean="0">
                <a:ln>
                  <a:noFill/>
                </a:ln>
                <a:solidFill>
                  <a:prstClr val="white"/>
                </a:solidFill>
                <a:effectLst/>
                <a:uLnTx/>
                <a:uFillTx/>
                <a:latin typeface="Arial Rounded MT Bold" panose="020F0704030504030204" pitchFamily="34" charset="0"/>
                <a:ea typeface="+mn-ea"/>
                <a:cs typeface="Arial" panose="020B0604020202020204" pitchFamily="34" charset="0"/>
              </a:rPr>
              <a:t> sentence to go with each array.</a:t>
            </a:r>
          </a:p>
          <a:p>
            <a:pPr marL="742950" marR="0" lvl="0" indent="-742950" algn="l" defTabSz="914400" rtl="0" eaLnBrk="1" fontAlgn="base" latinLnBrk="0" hangingPunct="1">
              <a:lnSpc>
                <a:spcPct val="100000"/>
              </a:lnSpc>
              <a:spcBef>
                <a:spcPct val="0"/>
              </a:spcBef>
              <a:spcAft>
                <a:spcPct val="0"/>
              </a:spcAft>
              <a:buClrTx/>
              <a:buSzTx/>
              <a:buFont typeface="Symbol" panose="05050102010706020507" pitchFamily="18" charset="2"/>
              <a:buAutoNum type="arabicPeriod"/>
              <a:tabLst/>
              <a:defRPr/>
            </a:pPr>
            <a:r>
              <a:rPr lang="en-US" altLang="en-US" sz="2400" baseline="0" dirty="0" smtClean="0">
                <a:solidFill>
                  <a:prstClr val="white"/>
                </a:solidFill>
                <a:latin typeface="Arial Rounded MT Bold" panose="020F0704030504030204" pitchFamily="34" charset="0"/>
              </a:rPr>
              <a:t>Explain</a:t>
            </a:r>
            <a:r>
              <a:rPr lang="en-US" altLang="en-US" sz="2400" dirty="0" smtClean="0">
                <a:solidFill>
                  <a:prstClr val="white"/>
                </a:solidFill>
                <a:latin typeface="Arial Rounded MT Bold" panose="020F0704030504030204" pitchFamily="34" charset="0"/>
              </a:rPr>
              <a:t> which strategy is the most efficient to use and why.</a:t>
            </a:r>
            <a:endPar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p:txBody>
      </p:sp>
      <p:sp>
        <p:nvSpPr>
          <p:cNvPr id="8209" name="Rectangle 17"/>
          <p:cNvSpPr>
            <a:spLocks noChangeArrowheads="1"/>
          </p:cNvSpPr>
          <p:nvPr/>
        </p:nvSpPr>
        <p:spPr bwMode="auto">
          <a:xfrm>
            <a:off x="1851025" y="4114800"/>
            <a:ext cx="83820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sng" strike="noStrike" kern="1200" cap="none" spc="0" normalizeH="0" baseline="0" noProof="0" dirty="0" smtClean="0">
                <a:ln>
                  <a:noFill/>
                </a:ln>
                <a:solidFill>
                  <a:prstClr val="white"/>
                </a:solidFill>
                <a:effectLst/>
                <a:uLnTx/>
                <a:uFillTx/>
                <a:latin typeface="Comic Sans MS" panose="030F0702030302020204" pitchFamily="66" charset="0"/>
                <a:ea typeface="+mn-ea"/>
                <a:cs typeface="Arial" panose="020B0604020202020204" pitchFamily="34" charset="0"/>
              </a:rPr>
              <a:t> </a:t>
            </a:r>
            <a:endParaRPr kumimoji="0" lang="en-US" altLang="en-US" sz="1600" b="0" i="1" u="none" strike="noStrike" kern="1200" cap="none" spc="0" normalizeH="0" baseline="0" noProof="0" dirty="0">
              <a:ln>
                <a:noFill/>
              </a:ln>
              <a:solidFill>
                <a:prstClr val="white"/>
              </a:solidFill>
              <a:effectLst/>
              <a:uLnTx/>
              <a:uFillTx/>
              <a:latin typeface="Comic Sans MS" panose="030F0702030302020204" pitchFamily="66"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800" b="0" i="1" u="none" strike="noStrike" kern="1200" cap="none" spc="0" normalizeH="0" baseline="0" noProof="0" dirty="0">
              <a:ln>
                <a:noFill/>
              </a:ln>
              <a:solidFill>
                <a:prstClr val="white"/>
              </a:solidFill>
              <a:effectLst/>
              <a:uLnTx/>
              <a:uFillTx/>
              <a:latin typeface="Comic Sans MS" panose="030F0702030302020204" pitchFamily="66"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dirty="0">
                <a:ln>
                  <a:noFill/>
                </a:ln>
                <a:solidFill>
                  <a:prstClr val="white"/>
                </a:solidFill>
                <a:effectLst/>
                <a:uLnTx/>
                <a:uFillTx/>
                <a:latin typeface="Comic Sans MS" panose="030F0702030302020204" pitchFamily="66" charset="0"/>
                <a:ea typeface="+mn-ea"/>
                <a:cs typeface="Arial" panose="020B0604020202020204" pitchFamily="34" charset="0"/>
              </a:rPr>
              <a:t>How many number combinations can you think of to make 20?</a:t>
            </a:r>
          </a:p>
        </p:txBody>
      </p:sp>
    </p:spTree>
    <p:extLst>
      <p:ext uri="{BB962C8B-B14F-4D97-AF65-F5344CB8AC3E}">
        <p14:creationId xmlns:p14="http://schemas.microsoft.com/office/powerpoint/2010/main" val="3072479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4</a:t>
            </a:r>
            <a:endParaRPr lang="en-US" dirty="0"/>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C644E2-8114-4049-B45F-2E97BD7F768C}" type="slidenum">
              <a:rPr kumimoji="0" lang="en-US" altLang="en-US" sz="12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altLang="en-US" sz="12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6555282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2057400" y="914401"/>
            <a:ext cx="8153400" cy="474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rial" charset="0"/>
                <a:ea typeface="+mn-ea"/>
                <a:cs typeface="Arial" charset="0"/>
              </a:rPr>
              <a:t>How are multiplication and addition related?  Write your own story problem and solve it using both multiplication and addition.</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050" b="0" i="0" u="sng"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Arial" charset="0"/>
                <a:ea typeface="+mn-ea"/>
                <a:cs typeface="Arial" charset="0"/>
              </a:rPr>
              <a:t>Progress Check…</a:t>
            </a:r>
          </a:p>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Corey has 40 blocks to give away.  How many blocks could he share with each of his 5 friends?</a:t>
            </a:r>
          </a:p>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A teacher wants to divide a class of 33 students into three equal groups.  What expression could be used to calculate the size of each group?</a:t>
            </a:r>
          </a:p>
        </p:txBody>
      </p:sp>
    </p:spTree>
    <p:extLst>
      <p:ext uri="{BB962C8B-B14F-4D97-AF65-F5344CB8AC3E}">
        <p14:creationId xmlns:p14="http://schemas.microsoft.com/office/powerpoint/2010/main" val="33452907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p:cNvSpPr>
          <p:nvPr>
            <p:ph type="title" idx="4294967295"/>
          </p:nvPr>
        </p:nvSpPr>
        <p:spPr>
          <a:xfrm>
            <a:off x="2057400"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2133600" y="1066800"/>
            <a:ext cx="75438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What is an </a:t>
            </a:r>
            <a:r>
              <a:rPr kumimoji="0" lang="en-US" sz="3200" b="0" i="0" u="sng" strike="noStrike" kern="1200" cap="none" spc="0" normalizeH="0" baseline="0" noProof="0" dirty="0">
                <a:ln>
                  <a:noFill/>
                </a:ln>
                <a:solidFill>
                  <a:prstClr val="white"/>
                </a:solidFill>
                <a:effectLst/>
                <a:uLnTx/>
                <a:uFillTx/>
                <a:latin typeface="Arial" charset="0"/>
                <a:ea typeface="+mn-ea"/>
                <a:cs typeface="Arial" charset="0"/>
              </a:rPr>
              <a:t>array</a:t>
            </a: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  </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What types of things in our real world do you see arranged in arrays?</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Create an array of your own and write TWO multiplication sentences for it.</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Share your array with a friend!</a:t>
            </a:r>
          </a:p>
          <a:p>
            <a:pPr marL="742950" marR="0" lvl="0" indent="-742950" algn="l" defTabSz="914400" rtl="0" eaLnBrk="1" fontAlgn="base" latinLnBrk="0" hangingPunct="1">
              <a:lnSpc>
                <a:spcPct val="80000"/>
              </a:lnSpc>
              <a:spcBef>
                <a:spcPct val="0"/>
              </a:spcBef>
              <a:spcAft>
                <a:spcPct val="0"/>
              </a:spcAft>
              <a:buClrTx/>
              <a:buSzTx/>
              <a:buFontTx/>
              <a:buAutoNum type="arabicPeriod"/>
              <a:tabLst/>
              <a:defRPr/>
            </a:pPr>
            <a:endParaRPr kumimoji="0" lang="en-US" sz="32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Arial" charset="0"/>
                <a:ea typeface="+mn-ea"/>
                <a:cs typeface="Arial" charset="0"/>
              </a:rPr>
              <a:t>Progress Check…</a:t>
            </a:r>
          </a:p>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What number can be added to 4 to make 29?</a:t>
            </a:r>
          </a:p>
          <a:p>
            <a:pPr marL="514350" marR="0" lvl="0" indent="-51435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Can </a:t>
            </a:r>
            <a:r>
              <a:rPr kumimoji="0" lang="en-US" sz="2800" b="0" i="0" u="none" strike="noStrike" kern="1200" cap="none" spc="0" normalizeH="0" baseline="0" noProof="0">
                <a:ln>
                  <a:noFill/>
                </a:ln>
                <a:solidFill>
                  <a:prstClr val="white"/>
                </a:solidFill>
                <a:effectLst/>
                <a:uLnTx/>
                <a:uFillTx/>
                <a:latin typeface="Arial" charset="0"/>
                <a:ea typeface="+mn-ea"/>
                <a:cs typeface="Arial" charset="0"/>
              </a:rPr>
              <a:t>you answer </a:t>
            </a: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questions about a line plot graph? </a:t>
            </a:r>
          </a:p>
          <a:p>
            <a:pPr marL="0" marR="0" lvl="0" indent="0" algn="l" defTabSz="914400" rtl="0" eaLnBrk="1" fontAlgn="base" latinLnBrk="0" hangingPunct="1">
              <a:lnSpc>
                <a:spcPct val="80000"/>
              </a:lnSpc>
              <a:spcBef>
                <a:spcPct val="0"/>
              </a:spcBef>
              <a:spcAft>
                <a:spcPct val="0"/>
              </a:spcAft>
              <a:buClrTx/>
              <a:buSzTx/>
              <a:buFontTx/>
              <a:buNone/>
              <a:tabLst/>
              <a:defRPr/>
            </a:pPr>
            <a:endParaRPr kumimoji="0" lang="en-US" sz="3200" b="0" i="0" u="none" strike="noStrike" kern="1200" cap="none" spc="0" normalizeH="0" baseline="0" noProof="0" dirty="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921632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idx="4294967295"/>
          </p:nvPr>
        </p:nvSpPr>
        <p:spPr>
          <a:xfrm>
            <a:off x="1943100" y="-152400"/>
            <a:ext cx="8229600" cy="1143000"/>
          </a:xfrm>
        </p:spPr>
        <p:txBody>
          <a:bodyPr/>
          <a:lstStyle/>
          <a:p>
            <a:pPr eaLnBrk="1" hangingPunct="1"/>
            <a:r>
              <a:rPr altLang="en-US" smtClean="0"/>
              <a:t>Math Corner-Monday</a:t>
            </a:r>
          </a:p>
        </p:txBody>
      </p:sp>
      <p:sp>
        <p:nvSpPr>
          <p:cNvPr id="2" name="Rectangle 1"/>
          <p:cNvSpPr/>
          <p:nvPr/>
        </p:nvSpPr>
        <p:spPr>
          <a:xfrm>
            <a:off x="711200" y="850900"/>
            <a:ext cx="10922000" cy="5416868"/>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Look at the number below.</a:t>
            </a:r>
            <a:b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br>
            <a:r>
              <a:rPr kumimoji="0" lang="en-US" sz="6000" b="1" i="0" u="none" strike="noStrike" kern="1200" cap="none" spc="0" normalizeH="0" baseline="0" noProof="0" dirty="0">
                <a:ln>
                  <a:noFill/>
                </a:ln>
                <a:solidFill>
                  <a:prstClr val="white"/>
                </a:solidFill>
                <a:effectLst/>
                <a:uLnTx/>
                <a:uFillTx/>
                <a:latin typeface="Arial" charset="0"/>
                <a:ea typeface="+mn-ea"/>
                <a:cs typeface="Arial" charset="0"/>
              </a:rPr>
              <a:t>22</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cs typeface="Arial" charset="0"/>
              </a:rPr>
              <a:t>What ten is this number closest to?  Create a number line to prove your answer.  </a:t>
            </a:r>
          </a:p>
          <a:p>
            <a:pPr marL="342900" lvl="0" indent="-342900" fontAlgn="base">
              <a:spcBef>
                <a:spcPct val="0"/>
              </a:spcBef>
              <a:spcAft>
                <a:spcPct val="0"/>
              </a:spcAft>
              <a:buFont typeface="Arial" charset="0"/>
              <a:buAutoNum type="arabicPeriod"/>
              <a:defRPr/>
            </a:pPr>
            <a:r>
              <a:rPr kumimoji="0" lang="en-US" sz="3200" b="0" i="0" u="none" strike="noStrike" kern="1200" cap="none" spc="0" normalizeH="0" baseline="0" noProof="0" dirty="0">
                <a:ln>
                  <a:noFill/>
                </a:ln>
                <a:solidFill>
                  <a:prstClr val="white"/>
                </a:solidFill>
                <a:effectLst/>
                <a:uLnTx/>
                <a:uFillTx/>
                <a:latin typeface="Arial" charset="0"/>
                <a:cs typeface="Arial" charset="0"/>
              </a:rPr>
              <a:t>Round the numbers 35, 42, and 58 to the nearest ten</a:t>
            </a:r>
            <a:r>
              <a:rPr lang="en-US" sz="3200" dirty="0">
                <a:solidFill>
                  <a:prstClr val="white"/>
                </a:solidFill>
                <a:latin typeface="Arial" charset="0"/>
                <a:cs typeface="Arial" charset="0"/>
              </a:rPr>
              <a:t>. Create a number line to prove your answer. </a:t>
            </a:r>
            <a:endParaRPr kumimoji="0" lang="en-US" sz="3200" b="0" i="0" u="none" strike="noStrike" kern="1200" cap="none" spc="0" normalizeH="0" baseline="0" noProof="0" dirty="0">
              <a:ln>
                <a:noFill/>
              </a:ln>
              <a:solidFill>
                <a:prstClr val="white"/>
              </a:solidFill>
              <a:effectLst/>
              <a:uLnTx/>
              <a:uFillTx/>
              <a:latin typeface="Arial" charset="0"/>
              <a:cs typeface="Arial" charset="0"/>
            </a:endParaRP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3200" b="0" i="0" u="none" strike="noStrike" kern="1200" cap="none" spc="0" normalizeH="0" baseline="0" noProof="0" dirty="0">
                <a:ln>
                  <a:noFill/>
                </a:ln>
                <a:solidFill>
                  <a:prstClr val="white"/>
                </a:solidFill>
                <a:effectLst/>
                <a:uLnTx/>
                <a:uFillTx/>
                <a:latin typeface="Arial" charset="0"/>
                <a:cs typeface="Arial" charset="0"/>
              </a:rPr>
              <a:t>Can you explain in words what it means to round to the nearest ten?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24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2910956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05000" y="0"/>
            <a:ext cx="8229600" cy="1143000"/>
          </a:xfrm>
        </p:spPr>
        <p:txBody>
          <a:bodyPr/>
          <a:lstStyle/>
          <a:p>
            <a:pPr eaLnBrk="1" hangingPunct="1"/>
            <a:r>
              <a:rPr altLang="en-US" smtClean="0"/>
              <a:t>Math Corner-Wednesday</a:t>
            </a:r>
          </a:p>
        </p:txBody>
      </p:sp>
      <p:sp>
        <p:nvSpPr>
          <p:cNvPr id="6147" name="Rectangle 3"/>
          <p:cNvSpPr>
            <a:spLocks noGrp="1"/>
          </p:cNvSpPr>
          <p:nvPr>
            <p:ph type="body" idx="4294967295"/>
          </p:nvPr>
        </p:nvSpPr>
        <p:spPr>
          <a:xfrm>
            <a:off x="275771" y="914401"/>
            <a:ext cx="9706429" cy="4525963"/>
          </a:xfrm>
          <a:ln>
            <a:solidFill>
              <a:schemeClr val="tx1"/>
            </a:solidFill>
            <a:miter lim="800000"/>
            <a:headEnd/>
            <a:tailEnd/>
          </a:ln>
        </p:spPr>
        <p:txBody>
          <a:bodyPr/>
          <a:lstStyle/>
          <a:p>
            <a:pPr algn="ctr" eaLnBrk="1" hangingPunct="1">
              <a:lnSpc>
                <a:spcPct val="90000"/>
              </a:lnSpc>
              <a:spcBef>
                <a:spcPct val="0"/>
              </a:spcBef>
              <a:buFontTx/>
              <a:buNone/>
              <a:defRPr/>
            </a:pPr>
            <a:r>
              <a:rPr lang="en-US" dirty="0" smtClean="0">
                <a:solidFill>
                  <a:schemeClr val="bg1"/>
                </a:solidFill>
                <a:latin typeface="Arial" panose="020B0604020202020204" pitchFamily="34" charset="0"/>
              </a:rPr>
              <a:t>You have 20 students in your classroom. Draw a picture showing at least two different ways your teacher could arrange the desks.  Explain your thinking using pictures, numbers, and words</a:t>
            </a:r>
            <a:r>
              <a:rPr lang="en-US" dirty="0" smtClean="0">
                <a:solidFill>
                  <a:schemeClr val="bg1"/>
                </a:solidFill>
                <a:latin typeface="Arial" panose="020B0604020202020204" pitchFamily="34" charset="0"/>
              </a:rPr>
              <a:t>.</a:t>
            </a:r>
          </a:p>
          <a:p>
            <a:pPr algn="ctr" eaLnBrk="1" hangingPunct="1">
              <a:lnSpc>
                <a:spcPct val="90000"/>
              </a:lnSpc>
              <a:spcBef>
                <a:spcPct val="0"/>
              </a:spcBef>
              <a:buFontTx/>
              <a:buNone/>
              <a:defRPr/>
            </a:pPr>
            <a:endParaRPr lang="en-US" dirty="0">
              <a:solidFill>
                <a:schemeClr val="bg1"/>
              </a:solidFill>
              <a:latin typeface="Arial" panose="020B0604020202020204" pitchFamily="34" charset="0"/>
            </a:endParaRPr>
          </a:p>
          <a:p>
            <a:pPr algn="ctr" eaLnBrk="1" hangingPunct="1">
              <a:lnSpc>
                <a:spcPct val="90000"/>
              </a:lnSpc>
              <a:spcBef>
                <a:spcPct val="0"/>
              </a:spcBef>
              <a:buFontTx/>
              <a:buNone/>
              <a:defRPr/>
            </a:pPr>
            <a:r>
              <a:rPr lang="en-US" dirty="0" smtClean="0">
                <a:solidFill>
                  <a:schemeClr val="bg1"/>
                </a:solidFill>
                <a:latin typeface="Arial" panose="020B0604020202020204" pitchFamily="34" charset="0"/>
              </a:rPr>
              <a:t>Write a repeated addition sentence to go with your thinking,</a:t>
            </a:r>
            <a:endParaRPr lang="en-US" dirty="0" smtClean="0">
              <a:solidFill>
                <a:schemeClr val="bg1"/>
              </a:solidFill>
              <a:latin typeface="Arial" panose="020B0604020202020204" pitchFamily="34" charset="0"/>
            </a:endParaRPr>
          </a:p>
          <a:p>
            <a:pPr marL="0" indent="0" algn="ctr" eaLnBrk="1" hangingPunct="1">
              <a:buNone/>
              <a:defRPr/>
            </a:pPr>
            <a:endParaRPr lang="en-US" sz="3600" u="sng" dirty="0">
              <a:solidFill>
                <a:schemeClr val="bg1"/>
              </a:solidFill>
              <a:latin typeface="Arial Narrow" pitchFamily="34" charset="0"/>
            </a:endParaRPr>
          </a:p>
          <a:p>
            <a:pPr marL="0" indent="0" algn="ctr" eaLnBrk="1" hangingPunct="1">
              <a:buNone/>
              <a:defRPr/>
            </a:pPr>
            <a:r>
              <a:rPr lang="en-US" sz="2400" u="sng" dirty="0" smtClean="0">
                <a:solidFill>
                  <a:schemeClr val="bg1"/>
                </a:solidFill>
                <a:latin typeface="Arial Narrow" pitchFamily="34" charset="0"/>
              </a:rPr>
              <a:t> </a:t>
            </a:r>
            <a:endParaRPr lang="en-US" sz="2400" dirty="0">
              <a:solidFill>
                <a:schemeClr val="bg1"/>
              </a:solidFill>
              <a:latin typeface="Arial Narrow" pitchFamily="34" charset="0"/>
            </a:endParaRPr>
          </a:p>
          <a:p>
            <a:pPr eaLnBrk="1" hangingPunct="1">
              <a:lnSpc>
                <a:spcPct val="90000"/>
              </a:lnSpc>
              <a:buFont typeface="Arial" charset="0"/>
              <a:buNone/>
              <a:defRPr/>
            </a:pPr>
            <a:endParaRPr lang="en-US" sz="2400" dirty="0">
              <a:latin typeface="Comic Sans MS" pitchFamily="66" charset="0"/>
              <a:cs typeface="Arial" charset="0"/>
            </a:endParaRPr>
          </a:p>
        </p:txBody>
      </p:sp>
      <p:pic>
        <p:nvPicPr>
          <p:cNvPr id="7172" name="Picture 22" descr="C:\Documents and Settings\christinafreeman\Local Settings\Temporary Internet Files\Content.IE5\ZYNKRZ3L\MP9004465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7605" y="914401"/>
            <a:ext cx="17938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89916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2019300" y="0"/>
            <a:ext cx="8229600" cy="1143000"/>
          </a:xfrm>
        </p:spPr>
        <p:txBody>
          <a:bodyPr/>
          <a:lstStyle/>
          <a:p>
            <a:pPr eaLnBrk="1" hangingPunct="1"/>
            <a:r>
              <a:rPr altLang="en-US" dirty="0" smtClean="0"/>
              <a:t>Math </a:t>
            </a:r>
            <a:r>
              <a:rPr altLang="en-US" dirty="0" smtClean="0"/>
              <a:t>Corner-</a:t>
            </a:r>
            <a:r>
              <a:rPr altLang="en-US" dirty="0" smtClean="0"/>
              <a:t>Thurs</a:t>
            </a:r>
            <a:r>
              <a:rPr altLang="en-US" dirty="0" smtClean="0"/>
              <a:t>day</a:t>
            </a:r>
            <a:endParaRPr altLang="en-US" dirty="0" smtClean="0"/>
          </a:p>
        </p:txBody>
      </p:sp>
      <p:sp>
        <p:nvSpPr>
          <p:cNvPr id="9219" name="Rectangle 3"/>
          <p:cNvSpPr>
            <a:spLocks noGrp="1"/>
          </p:cNvSpPr>
          <p:nvPr>
            <p:ph type="body" idx="4294967295"/>
          </p:nvPr>
        </p:nvSpPr>
        <p:spPr/>
        <p:txBody>
          <a:bodyPr/>
          <a:lstStyle/>
          <a:p>
            <a:pPr eaLnBrk="1" hangingPunct="1">
              <a:buFont typeface="Arial" panose="020B0604020202020204" pitchFamily="34" charset="0"/>
              <a:buNone/>
            </a:pPr>
            <a:endParaRPr lang="en-US" altLang="en-US" sz="36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p:txBody>
      </p:sp>
      <p:sp>
        <p:nvSpPr>
          <p:cNvPr id="9220"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1"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2"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3"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4"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5"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6"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7"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8"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29"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0"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1"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2"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233" name="Rectangle 181"/>
          <p:cNvSpPr>
            <a:spLocks noChangeArrowheads="1"/>
          </p:cNvSpPr>
          <p:nvPr/>
        </p:nvSpPr>
        <p:spPr bwMode="auto">
          <a:xfrm>
            <a:off x="1778000" y="2479388"/>
            <a:ext cx="8763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r>
              <a:rPr kumimoji="0" lang="en-US" altLang="en-US" sz="2400" b="0" i="0" u="sng"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rPr>
              <a:t>Solve this problem with pictures and words.</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r>
              <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rPr>
              <a:t>Mrs. Guyton bought eight six packs of soda.  How many thirsty children can have one of Mrs. Guyton’s drinks?  </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endParaRPr kumimoji="0" lang="en-US" altLang="en-US" sz="2400" b="0"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r>
              <a:rPr kumimoji="0" lang="en-US" altLang="en-US" sz="2400" b="0" i="1"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rPr>
              <a:t>Challenge:  If you wanted to check to see if your answer was correct, what inverse operation could you use?  </a:t>
            </a: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endParaRPr kumimoji="0" lang="en-US" altLang="en-US" sz="2400" b="0" i="1"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 typeface="Symbol" panose="05050102010706020507" pitchFamily="18" charset="2"/>
              <a:buNone/>
              <a:tabLst/>
              <a:defRPr/>
            </a:pPr>
            <a:endParaRPr kumimoji="0" lang="en-US" altLang="en-US" sz="2400" b="1" i="0" u="none" strike="noStrike" kern="1200" cap="none" spc="0" normalizeH="0" baseline="0" noProof="0" dirty="0">
              <a:ln>
                <a:noFill/>
              </a:ln>
              <a:solidFill>
                <a:prstClr val="white"/>
              </a:solidFill>
              <a:effectLst/>
              <a:uLnTx/>
              <a:uFillTx/>
              <a:latin typeface="Arial Rounded MT Bold" panose="020F0704030504030204" pitchFamily="34" charset="0"/>
              <a:ea typeface="+mn-ea"/>
              <a:cs typeface="Arial" panose="020B0604020202020204" pitchFamily="34" charset="0"/>
            </a:endParaRPr>
          </a:p>
        </p:txBody>
      </p:sp>
      <p:pic>
        <p:nvPicPr>
          <p:cNvPr id="9234" name="Picture 22" descr="C:\Documents and Settings\christinafreeman\Local Settings\Temporary Internet Files\Content.IE5\ZYNKRZ3L\MC90043476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393" y="826016"/>
            <a:ext cx="18272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38976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43100" y="152401"/>
            <a:ext cx="8229600" cy="639763"/>
          </a:xfrm>
        </p:spPr>
        <p:txBody>
          <a:bodyPr/>
          <a:lstStyle/>
          <a:p>
            <a:pPr eaLnBrk="1" hangingPunct="1"/>
            <a:r>
              <a:rPr altLang="en-US" sz="4000" dirty="0"/>
              <a:t>Math </a:t>
            </a:r>
            <a:r>
              <a:rPr altLang="en-US" sz="4000" dirty="0" smtClean="0"/>
              <a:t>Corner-Friday</a:t>
            </a:r>
            <a:endParaRPr altLang="en-US" sz="4000" dirty="0"/>
          </a:p>
        </p:txBody>
      </p:sp>
      <p:sp>
        <p:nvSpPr>
          <p:cNvPr id="8195"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4000">
                <a:solidFill>
                  <a:srgbClr val="F2F2F2"/>
                </a:solidFill>
                <a:latin typeface="Brush Script MT" panose="03060802040406070304" pitchFamily="66" charset="0"/>
                <a:cs typeface="Arial" panose="020B0604020202020204" pitchFamily="34" charset="0"/>
              </a:defRPr>
            </a:lvl1pPr>
            <a:lvl2pPr marL="742950" indent="-285750">
              <a:spcBef>
                <a:spcPct val="20000"/>
              </a:spcBef>
              <a:buFont typeface="Arial" panose="020B0604020202020204" pitchFamily="34" charset="0"/>
              <a:buChar char="–"/>
              <a:defRPr sz="3600">
                <a:solidFill>
                  <a:srgbClr val="F2F2F2"/>
                </a:solidFill>
                <a:latin typeface="Brush Script MT" panose="03060802040406070304" pitchFamily="66" charset="0"/>
                <a:cs typeface="Arial" panose="020B0604020202020204" pitchFamily="34" charset="0"/>
              </a:defRPr>
            </a:lvl2pPr>
            <a:lvl3pPr marL="1143000" indent="-228600">
              <a:spcBef>
                <a:spcPct val="20000"/>
              </a:spcBef>
              <a:buFont typeface="Arial" panose="020B0604020202020204" pitchFamily="34" charset="0"/>
              <a:buChar char="•"/>
              <a:defRPr sz="3200">
                <a:solidFill>
                  <a:srgbClr val="F2F2F2"/>
                </a:solidFill>
                <a:latin typeface="Brush Script MT" panose="03060802040406070304" pitchFamily="66" charset="0"/>
                <a:cs typeface="Arial" panose="020B0604020202020204" pitchFamily="34" charset="0"/>
              </a:defRPr>
            </a:lvl3pPr>
            <a:lvl4pPr marL="16002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4pPr>
            <a:lvl5pPr marL="2057400" indent="-228600">
              <a:spcBef>
                <a:spcPct val="20000"/>
              </a:spcBef>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800">
                <a:solidFill>
                  <a:srgbClr val="F2F2F2"/>
                </a:solidFill>
                <a:latin typeface="Brush Script MT" panose="03060802040406070304" pitchFamily="66"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177" name="Rectangle 9"/>
          <p:cNvSpPr>
            <a:spLocks noChangeArrowheads="1"/>
          </p:cNvSpPr>
          <p:nvPr/>
        </p:nvSpPr>
        <p:spPr bwMode="auto">
          <a:xfrm>
            <a:off x="1676400" y="762000"/>
            <a:ext cx="8763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Complete the pattern and answer the questions below.</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charset="0"/>
                <a:ea typeface="+mn-ea"/>
                <a:cs typeface="Arial" charset="0"/>
              </a:rPr>
              <a:t>3,6,9,12, __, __,___</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What are the possible RULES for this pattern?</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How can this pattern relate to multiplication? </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r>
              <a:rPr kumimoji="0" lang="en-US" sz="2400" b="0" i="0" u="none" strike="noStrike" kern="1200" cap="none" spc="0" normalizeH="0" baseline="0" noProof="0" dirty="0">
                <a:ln>
                  <a:noFill/>
                </a:ln>
                <a:solidFill>
                  <a:prstClr val="white"/>
                </a:solidFill>
                <a:effectLst/>
                <a:uLnTx/>
                <a:uFillTx/>
                <a:latin typeface="Arial" charset="0"/>
                <a:ea typeface="+mn-ea"/>
                <a:cs typeface="Arial" charset="0"/>
              </a:rPr>
              <a:t>How can you use patterns to solve problems?</a:t>
            </a: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sng" strike="noStrike" kern="1200" cap="none" spc="0" normalizeH="0" baseline="0" noProof="0" dirty="0">
                <a:ln>
                  <a:noFill/>
                </a:ln>
                <a:solidFill>
                  <a:prstClr val="white"/>
                </a:solidFill>
                <a:effectLst/>
                <a:uLnTx/>
                <a:uFillTx/>
                <a:latin typeface="Arial" charset="0"/>
                <a:ea typeface="+mn-ea"/>
                <a:cs typeface="Arial" charset="0"/>
              </a:rPr>
              <a:t>Progress Check…</a:t>
            </a: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Kim baked 30 muffins for her 6 friends.  Each friend received the same number of brownies.  How many brownies did each friend receive?</a:t>
            </a:r>
          </a:p>
          <a:p>
            <a:pPr marL="457200" marR="0" lvl="0" indent="-457200" algn="l" defTabSz="914400" rtl="0" eaLnBrk="1" fontAlgn="base" latinLnBrk="0" hangingPunct="1">
              <a:lnSpc>
                <a:spcPct val="100000"/>
              </a:lnSpc>
              <a:spcBef>
                <a:spcPct val="0"/>
              </a:spcBef>
              <a:spcAft>
                <a:spcPct val="0"/>
              </a:spcAft>
              <a:buClrTx/>
              <a:buSzTx/>
              <a:buFontTx/>
              <a:buAutoNum type="arabicPeriod"/>
              <a:tabLst/>
              <a:defRPr/>
            </a:pPr>
            <a:r>
              <a:rPr kumimoji="0" lang="en-US" sz="2000" b="0" i="0" u="none" strike="noStrike" kern="1200" cap="none" spc="0" normalizeH="0" baseline="0" noProof="0" dirty="0">
                <a:ln>
                  <a:noFill/>
                </a:ln>
                <a:solidFill>
                  <a:prstClr val="white"/>
                </a:solidFill>
                <a:effectLst/>
                <a:uLnTx/>
                <a:uFillTx/>
                <a:latin typeface="Arial" charset="0"/>
                <a:ea typeface="+mn-ea"/>
                <a:cs typeface="Arial" charset="0"/>
              </a:rPr>
              <a:t>Use the table below. How many birdhouses can Dylan make in 8 hours?</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742950" marR="0" lvl="0" indent="-742950" algn="l" defTabSz="914400" rtl="0" eaLnBrk="1" fontAlgn="base" latinLnBrk="0" hangingPunct="1">
              <a:lnSpc>
                <a:spcPct val="100000"/>
              </a:lnSpc>
              <a:spcBef>
                <a:spcPct val="0"/>
              </a:spcBef>
              <a:spcAft>
                <a:spcPct val="0"/>
              </a:spcAft>
              <a:buClrTx/>
              <a:buSzTx/>
              <a:buFontTx/>
              <a:buAutoNum type="arabicPeriod"/>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p:txBody>
      </p:sp>
      <p:graphicFrame>
        <p:nvGraphicFramePr>
          <p:cNvPr id="2" name="Table 1"/>
          <p:cNvGraphicFramePr>
            <a:graphicFrameLocks noGrp="1"/>
          </p:cNvGraphicFramePr>
          <p:nvPr/>
        </p:nvGraphicFramePr>
        <p:xfrm>
          <a:off x="3086100" y="4816475"/>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smtClean="0"/>
                        <a:t>Time (in hours)</a:t>
                      </a:r>
                      <a:endParaRPr lang="en-US" dirty="0"/>
                    </a:p>
                  </a:txBody>
                  <a:tcPr/>
                </a:tc>
                <a:tc>
                  <a:txBody>
                    <a:bodyPr/>
                    <a:lstStyle/>
                    <a:p>
                      <a:r>
                        <a:rPr lang="en-US" dirty="0" smtClean="0"/>
                        <a:t>Number of Birdhouses</a:t>
                      </a:r>
                      <a:endParaRPr lang="en-US" dirty="0"/>
                    </a:p>
                  </a:txBody>
                  <a:tcPr/>
                </a:tc>
                <a:extLst>
                  <a:ext uri="{0D108BD9-81ED-4DB2-BD59-A6C34878D82A}">
                    <a16:rowId xmlns:a16="http://schemas.microsoft.com/office/drawing/2014/main" val="10000"/>
                  </a:ext>
                </a:extLst>
              </a:tr>
              <a:tr h="370840">
                <a:tc>
                  <a:txBody>
                    <a:bodyPr/>
                    <a:lstStyle/>
                    <a:p>
                      <a:r>
                        <a:rPr lang="en-US" dirty="0" smtClean="0"/>
                        <a:t>2</a:t>
                      </a:r>
                      <a:endParaRPr lang="en-US" dirty="0"/>
                    </a:p>
                  </a:txBody>
                  <a:tcPr/>
                </a:tc>
                <a:tc>
                  <a:txBody>
                    <a:bodyPr/>
                    <a:lstStyle/>
                    <a:p>
                      <a:r>
                        <a:rPr lang="en-US" dirty="0" smtClean="0"/>
                        <a:t>9</a:t>
                      </a:r>
                      <a:endParaRPr lang="en-US" dirty="0"/>
                    </a:p>
                  </a:txBody>
                  <a:tcPr/>
                </a:tc>
                <a:extLst>
                  <a:ext uri="{0D108BD9-81ED-4DB2-BD59-A6C34878D82A}">
                    <a16:rowId xmlns:a16="http://schemas.microsoft.com/office/drawing/2014/main" val="10001"/>
                  </a:ext>
                </a:extLst>
              </a:tr>
              <a:tr h="370840">
                <a:tc>
                  <a:txBody>
                    <a:bodyPr/>
                    <a:lstStyle/>
                    <a:p>
                      <a:r>
                        <a:rPr lang="en-US" dirty="0" smtClean="0"/>
                        <a:t>4</a:t>
                      </a:r>
                      <a:endParaRPr lang="en-US" dirty="0"/>
                    </a:p>
                  </a:txBody>
                  <a:tcPr/>
                </a:tc>
                <a:tc>
                  <a:txBody>
                    <a:bodyPr/>
                    <a:lstStyle/>
                    <a:p>
                      <a:r>
                        <a:rPr lang="en-US" dirty="0" smtClean="0"/>
                        <a:t>18</a:t>
                      </a:r>
                      <a:endParaRPr lang="en-US" dirty="0"/>
                    </a:p>
                  </a:txBody>
                  <a:tcPr/>
                </a:tc>
                <a:extLst>
                  <a:ext uri="{0D108BD9-81ED-4DB2-BD59-A6C34878D82A}">
                    <a16:rowId xmlns:a16="http://schemas.microsoft.com/office/drawing/2014/main" val="10002"/>
                  </a:ext>
                </a:extLst>
              </a:tr>
              <a:tr h="370840">
                <a:tc>
                  <a:txBody>
                    <a:bodyPr/>
                    <a:lstStyle/>
                    <a:p>
                      <a:r>
                        <a:rPr lang="en-US" dirty="0" smtClean="0"/>
                        <a:t>6</a:t>
                      </a:r>
                      <a:endParaRPr lang="en-US" dirty="0"/>
                    </a:p>
                  </a:txBody>
                  <a:tcPr/>
                </a:tc>
                <a:tc>
                  <a:txBody>
                    <a:bodyPr/>
                    <a:lstStyle/>
                    <a:p>
                      <a:r>
                        <a:rPr lang="en-US" dirty="0" smtClean="0"/>
                        <a:t>27</a:t>
                      </a:r>
                      <a:endParaRPr lang="en-US" dirty="0"/>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81135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2057400" y="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981200" y="914401"/>
            <a:ext cx="82296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There are 170 pages in a book.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You have read 34 pages.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How many more pages do you</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Arial" charset="0"/>
                <a:ea typeface="+mn-ea"/>
                <a:cs typeface="Arial" charset="0"/>
              </a:rPr>
              <a:t> need to read to finish the book? </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dirty="0" smtClean="0">
                <a:solidFill>
                  <a:prstClr val="white"/>
                </a:solidFill>
                <a:latin typeface="Arial" charset="0"/>
                <a:cs typeface="Arial" charset="0"/>
              </a:rPr>
              <a:t>Show 2 ways to prove your thinking.</a:t>
            </a:r>
            <a:endParaRPr kumimoji="0" lang="en-US" sz="32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charset="0"/>
                <a:ea typeface="+mn-ea"/>
                <a:cs typeface="Arial" charset="0"/>
              </a:rPr>
              <a:t/>
            </a:r>
            <a:br>
              <a:rPr kumimoji="0" lang="en-US" sz="3200" b="1" i="0" u="none" strike="noStrike" kern="1200" cap="none" spc="0" normalizeH="0" baseline="0" noProof="0" dirty="0">
                <a:ln>
                  <a:noFill/>
                </a:ln>
                <a:solidFill>
                  <a:prstClr val="black"/>
                </a:solidFill>
                <a:effectLst/>
                <a:uLnTx/>
                <a:uFillTx/>
                <a:latin typeface="Arial" charset="0"/>
                <a:ea typeface="+mn-ea"/>
                <a:cs typeface="Arial" charset="0"/>
              </a:rPr>
            </a:br>
            <a:r>
              <a:rPr kumimoji="0" lang="en-US" sz="18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18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pic>
        <p:nvPicPr>
          <p:cNvPr id="5124" name="Picture 6" descr="C:\Documents and Settings\christinafreeman\Local Settings\Temporary Internet Files\Content.IE5\KD036PVJ\MP90043948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5887" y="4238388"/>
            <a:ext cx="19526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7147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209800" y="304800"/>
            <a:ext cx="7772400" cy="609600"/>
          </a:xfrm>
        </p:spPr>
        <p:txBody>
          <a:bodyPr/>
          <a:lstStyle/>
          <a:p>
            <a:pPr eaLnBrk="1" hangingPunct="1"/>
            <a:r>
              <a:rPr altLang="en-US" sz="4000"/>
              <a:t>Math Corner-Wednesday</a:t>
            </a:r>
          </a:p>
        </p:txBody>
      </p:sp>
      <p:sp>
        <p:nvSpPr>
          <p:cNvPr id="4099" name="Text Box 151"/>
          <p:cNvSpPr txBox="1">
            <a:spLocks noChangeArrowheads="1"/>
          </p:cNvSpPr>
          <p:nvPr/>
        </p:nvSpPr>
        <p:spPr bwMode="auto">
          <a:xfrm>
            <a:off x="2057400" y="914401"/>
            <a:ext cx="79248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Look at the number below.</a:t>
            </a:r>
            <a:b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br>
            <a:r>
              <a:rPr kumimoji="0" lang="en-US" sz="5400" b="1" i="0" u="none" strike="noStrike" kern="1200" cap="none" spc="0" normalizeH="0" baseline="0" noProof="0" dirty="0">
                <a:ln>
                  <a:noFill/>
                </a:ln>
                <a:solidFill>
                  <a:prstClr val="white"/>
                </a:solidFill>
                <a:effectLst/>
                <a:uLnTx/>
                <a:uFillTx/>
                <a:latin typeface="Arial" charset="0"/>
                <a:ea typeface="+mn-ea"/>
                <a:cs typeface="Arial" charset="0"/>
              </a:rPr>
              <a:t>578</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What hundred is this number closest to?  Create a number line to prove your answer.  </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Round the numbers 236, 370, and 453 to the nearest hundred.</a:t>
            </a:r>
          </a:p>
          <a:p>
            <a:pPr marL="342900" marR="0" lvl="0" indent="-342900" algn="l" defTabSz="914400" rtl="0" eaLnBrk="1" fontAlgn="base" latinLnBrk="0" hangingPunct="1">
              <a:lnSpc>
                <a:spcPct val="100000"/>
              </a:lnSpc>
              <a:spcBef>
                <a:spcPct val="0"/>
              </a:spcBef>
              <a:spcAft>
                <a:spcPct val="0"/>
              </a:spcAft>
              <a:buClrTx/>
              <a:buSzTx/>
              <a:buFont typeface="Arial" charset="0"/>
              <a:buAutoNum type="arabicPeriod"/>
              <a:tabLst/>
              <a:defRPr/>
            </a:pPr>
            <a:r>
              <a:rPr kumimoji="0" lang="en-US" sz="2800" b="0" i="0" u="none" strike="noStrike" kern="1200" cap="none" spc="0" normalizeH="0" baseline="0" noProof="0" dirty="0">
                <a:ln>
                  <a:noFill/>
                </a:ln>
                <a:solidFill>
                  <a:prstClr val="white"/>
                </a:solidFill>
                <a:effectLst/>
                <a:uLnTx/>
                <a:uFillTx/>
                <a:latin typeface="Arial" charset="0"/>
                <a:ea typeface="+mn-ea"/>
                <a:cs typeface="Arial" charset="0"/>
              </a:rPr>
              <a:t>Can you explain in words what it means to round to the nearest hundred?</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Arial" charset="0"/>
              <a:ea typeface="+mn-ea"/>
              <a:cs typeface="Arial" charset="0"/>
            </a:endParaRPr>
          </a:p>
        </p:txBody>
      </p:sp>
    </p:spTree>
    <p:extLst>
      <p:ext uri="{BB962C8B-B14F-4D97-AF65-F5344CB8AC3E}">
        <p14:creationId xmlns:p14="http://schemas.microsoft.com/office/powerpoint/2010/main" val="3469443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2133600" y="144463"/>
            <a:ext cx="8229600" cy="639762"/>
          </a:xfrm>
        </p:spPr>
        <p:txBody>
          <a:bodyPr/>
          <a:lstStyle/>
          <a:p>
            <a:pPr eaLnBrk="1" hangingPunct="1"/>
            <a:r>
              <a:rPr altLang="en-US" sz="4000"/>
              <a:t>Math Corner-Thursday</a:t>
            </a:r>
          </a:p>
        </p:txBody>
      </p:sp>
      <p:sp>
        <p:nvSpPr>
          <p:cNvPr id="7171" name="Rectangle 3"/>
          <p:cNvSpPr>
            <a:spLocks noGrp="1"/>
          </p:cNvSpPr>
          <p:nvPr>
            <p:ph type="body" idx="4294967295"/>
          </p:nvPr>
        </p:nvSpPr>
        <p:spPr>
          <a:xfrm>
            <a:off x="1028700" y="762000"/>
            <a:ext cx="9334500" cy="4953000"/>
          </a:xfrm>
        </p:spPr>
        <p:txBody>
          <a:bodyPr/>
          <a:lstStyle/>
          <a:p>
            <a:pPr marL="0" indent="0" algn="ctr">
              <a:buNone/>
              <a:defRPr/>
            </a:pPr>
            <a:r>
              <a:rPr lang="en-US" sz="3200" b="1" dirty="0">
                <a:solidFill>
                  <a:schemeClr val="bg1"/>
                </a:solidFill>
                <a:latin typeface="+mj-lt"/>
              </a:rPr>
              <a:t>There were 128 girls and 135 boys on our school </a:t>
            </a:r>
          </a:p>
          <a:p>
            <a:pPr marL="0" indent="0" algn="ctr">
              <a:buNone/>
              <a:defRPr/>
            </a:pPr>
            <a:r>
              <a:rPr lang="en-US" sz="3200" b="1" dirty="0">
                <a:solidFill>
                  <a:schemeClr val="bg1"/>
                </a:solidFill>
                <a:latin typeface="+mj-lt"/>
              </a:rPr>
              <a:t>playground at recess. </a:t>
            </a:r>
          </a:p>
          <a:p>
            <a:pPr marL="514350" indent="-514350">
              <a:buFont typeface="Arial" charset="0"/>
              <a:buAutoNum type="arabicPeriod"/>
              <a:defRPr/>
            </a:pPr>
            <a:r>
              <a:rPr lang="en-US" sz="3200" dirty="0">
                <a:solidFill>
                  <a:schemeClr val="bg1"/>
                </a:solidFill>
                <a:latin typeface="+mj-lt"/>
              </a:rPr>
              <a:t>How many children were there on the playground at recess? </a:t>
            </a:r>
          </a:p>
          <a:p>
            <a:pPr marL="514350" indent="-514350">
              <a:buFont typeface="Arial" charset="0"/>
              <a:buAutoNum type="arabicPeriod"/>
              <a:defRPr/>
            </a:pPr>
            <a:r>
              <a:rPr lang="en-US" sz="3200" dirty="0">
                <a:solidFill>
                  <a:schemeClr val="bg1"/>
                </a:solidFill>
                <a:latin typeface="+mj-lt"/>
              </a:rPr>
              <a:t>If our school has 600 students, how many students are </a:t>
            </a:r>
            <a:r>
              <a:rPr lang="en-US" sz="3200" dirty="0" smtClean="0">
                <a:solidFill>
                  <a:schemeClr val="bg1"/>
                </a:solidFill>
                <a:latin typeface="+mj-lt"/>
              </a:rPr>
              <a:t>not on the playground?  How can you prove your thinking?</a:t>
            </a:r>
            <a:r>
              <a:rPr lang="en-US" sz="2400" dirty="0">
                <a:solidFill>
                  <a:schemeClr val="bg1"/>
                </a:solidFill>
                <a:latin typeface="Antique Olive" pitchFamily="34" charset="0"/>
              </a:rPr>
              <a:t/>
            </a:r>
            <a:br>
              <a:rPr lang="en-US" sz="2400" dirty="0">
                <a:solidFill>
                  <a:schemeClr val="bg1"/>
                </a:solidFill>
                <a:latin typeface="Antique Olive" pitchFamily="34" charset="0"/>
              </a:rPr>
            </a:br>
            <a:endParaRPr lang="en-US" sz="2400" dirty="0">
              <a:solidFill>
                <a:schemeClr val="bg1"/>
              </a:solidFill>
              <a:latin typeface="Antique Olive" pitchFamily="34" charset="0"/>
            </a:endParaRPr>
          </a:p>
          <a:p>
            <a:pPr marL="0" indent="0" eaLnBrk="1" hangingPunct="1">
              <a:buNone/>
              <a:defRPr/>
            </a:pPr>
            <a:endParaRPr lang="en-US" sz="2000" i="1" u="sng" dirty="0">
              <a:solidFill>
                <a:schemeClr val="bg1"/>
              </a:solidFill>
              <a:latin typeface="Comic Sans MS" pitchFamily="66" charset="0"/>
            </a:endParaRPr>
          </a:p>
          <a:p>
            <a:pPr marL="0" indent="0" eaLnBrk="1" hangingPunct="1">
              <a:buNone/>
              <a:defRPr/>
            </a:pPr>
            <a:endParaRPr lang="en-US" sz="2000" i="1" u="sng" dirty="0">
              <a:solidFill>
                <a:schemeClr val="bg1"/>
              </a:solidFill>
              <a:latin typeface="Comic Sans MS" pitchFamily="66" charset="0"/>
            </a:endParaRPr>
          </a:p>
          <a:p>
            <a:pPr marL="0" indent="0" algn="ctr">
              <a:buNone/>
              <a:defRPr/>
            </a:pPr>
            <a:r>
              <a:rPr lang="en-US" sz="1800" i="1" u="sng" dirty="0" smtClean="0">
                <a:solidFill>
                  <a:schemeClr val="bg1"/>
                </a:solidFill>
                <a:latin typeface="Comic Sans MS" pitchFamily="66" charset="0"/>
              </a:rPr>
              <a:t> </a:t>
            </a:r>
            <a:endParaRPr lang="en-US" sz="1800" i="1" dirty="0">
              <a:solidFill>
                <a:schemeClr val="bg1"/>
              </a:solidFill>
              <a:latin typeface="Comic Sans MS" pitchFamily="66" charset="0"/>
            </a:endParaRPr>
          </a:p>
          <a:p>
            <a:pPr marL="0" indent="0" eaLnBrk="1" hangingPunct="1">
              <a:buNone/>
              <a:defRPr/>
            </a:pPr>
            <a:r>
              <a:rPr lang="en-US" sz="1800" b="1" dirty="0">
                <a:cs typeface="Arial" charset="0"/>
              </a:rPr>
              <a:t/>
            </a:r>
            <a:br>
              <a:rPr lang="en-US" sz="1800" b="1" dirty="0">
                <a:cs typeface="Arial" charset="0"/>
              </a:rPr>
            </a:br>
            <a:r>
              <a:rPr lang="en-US" sz="4400" b="1" dirty="0">
                <a:cs typeface="Arial" charset="0"/>
              </a:rPr>
              <a:t/>
            </a:r>
            <a:br>
              <a:rPr lang="en-US" sz="4400" b="1" dirty="0">
                <a:cs typeface="Arial" charset="0"/>
              </a:rPr>
            </a:br>
            <a:endParaRPr lang="en-US" sz="4400" b="1" dirty="0">
              <a:latin typeface="Times New Roman" pitchFamily="18" charset="0"/>
              <a:cs typeface="Arial" charset="0"/>
            </a:endParaRPr>
          </a:p>
        </p:txBody>
      </p:sp>
      <p:sp>
        <p:nvSpPr>
          <p:cNvPr id="7172"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7173" name="Picture 7" descr="C:\Documents and Settings\christinafreeman\Local Settings\Temporary Internet Files\Content.IE5\UNGMRJUO\MC90043604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61366" y="4712732"/>
            <a:ext cx="18415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8215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87313"/>
            <a:ext cx="8229600" cy="1143000"/>
          </a:xfrm>
        </p:spPr>
        <p:txBody>
          <a:bodyPr/>
          <a:lstStyle/>
          <a:p>
            <a:pPr eaLnBrk="1" hangingPunct="1"/>
            <a:r>
              <a:rPr altLang="en-US" smtClean="0"/>
              <a:t>Math Corner-Friday</a:t>
            </a:r>
          </a:p>
        </p:txBody>
      </p:sp>
      <p:sp>
        <p:nvSpPr>
          <p:cNvPr id="8195" name="Rectangle 3"/>
          <p:cNvSpPr>
            <a:spLocks noGrp="1"/>
          </p:cNvSpPr>
          <p:nvPr>
            <p:ph type="body" idx="4294967295"/>
          </p:nvPr>
        </p:nvSpPr>
        <p:spPr>
          <a:xfrm>
            <a:off x="1905000" y="1854201"/>
            <a:ext cx="8229600" cy="4525963"/>
          </a:xfrm>
        </p:spPr>
        <p:txBody>
          <a:bodyPr/>
          <a:lstStyle/>
          <a:p>
            <a:pPr eaLnBrk="1" hangingPunct="1">
              <a:buFont typeface="Arial" panose="020B0604020202020204" pitchFamily="34" charset="0"/>
              <a:buNone/>
            </a:pPr>
            <a:endParaRPr lang="en-US" altLang="en-US" sz="3600" dirty="0">
              <a:latin typeface="Comic Sans MS" panose="030F0702030302020204" pitchFamily="66" charset="0"/>
            </a:endParaRPr>
          </a:p>
          <a:p>
            <a:pPr eaLnBrk="1" hangingPunct="1">
              <a:buFont typeface="Arial" panose="020B0604020202020204" pitchFamily="34" charset="0"/>
              <a:buNone/>
            </a:pPr>
            <a:endParaRPr lang="en-US" altLang="en-US" sz="4800" dirty="0">
              <a:latin typeface="Comic Sans MS" panose="030F0702030302020204" pitchFamily="66" charset="0"/>
            </a:endParaRPr>
          </a:p>
          <a:p>
            <a:pPr eaLnBrk="1" hangingPunct="1">
              <a:buFont typeface="Arial" panose="020B0604020202020204" pitchFamily="34" charset="0"/>
              <a:buNone/>
            </a:pPr>
            <a:endParaRPr lang="en-US" altLang="en-US" sz="4800" dirty="0">
              <a:latin typeface="Comic Sans MS" panose="030F0702030302020204" pitchFamily="66" charset="0"/>
            </a:endParaRPr>
          </a:p>
        </p:txBody>
      </p:sp>
      <p:sp>
        <p:nvSpPr>
          <p:cNvPr id="8196"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7"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8"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99"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0"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1"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2"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3"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4"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5"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6"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7"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8"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09" name="Rectangle 181"/>
          <p:cNvSpPr>
            <a:spLocks noChangeArrowheads="1"/>
          </p:cNvSpPr>
          <p:nvPr/>
        </p:nvSpPr>
        <p:spPr bwMode="auto">
          <a:xfrm>
            <a:off x="1905000" y="2024615"/>
            <a:ext cx="82296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0" lang="en-US" sz="3600" b="0" i="0" u="none" strike="noStrike" kern="1200" cap="none" spc="0" normalizeH="0" baseline="0" noProof="0" dirty="0" smtClean="0">
              <a:ln>
                <a:noFill/>
              </a:ln>
              <a:solidFill>
                <a:prstClr val="white"/>
              </a:solidFill>
              <a:effectLst/>
              <a:uLnTx/>
              <a:uFillTx/>
              <a:latin typeface="Comic Sans MS" pitchFamily="66"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3600" b="0" i="0" u="none" strike="noStrike" kern="1200" cap="none" spc="0" normalizeH="0" baseline="0" noProof="0" dirty="0" smtClean="0">
                <a:ln>
                  <a:noFill/>
                </a:ln>
                <a:solidFill>
                  <a:prstClr val="white"/>
                </a:solidFill>
                <a:effectLst/>
                <a:uLnTx/>
                <a:uFillTx/>
                <a:latin typeface="Comic Sans MS" pitchFamily="66" charset="0"/>
                <a:ea typeface="+mn-ea"/>
                <a:cs typeface="Arial" charset="0"/>
              </a:rPr>
              <a:t>Create </a:t>
            </a:r>
            <a:r>
              <a:rPr kumimoji="0" lang="en-US" sz="3600" b="0" i="0" u="none" strike="noStrike" kern="1200" cap="none" spc="0" normalizeH="0" baseline="0" noProof="0" dirty="0">
                <a:ln>
                  <a:noFill/>
                </a:ln>
                <a:solidFill>
                  <a:prstClr val="white"/>
                </a:solidFill>
                <a:effectLst/>
                <a:uLnTx/>
                <a:uFillTx/>
                <a:latin typeface="Comic Sans MS" pitchFamily="66" charset="0"/>
                <a:ea typeface="+mn-ea"/>
                <a:cs typeface="Arial" charset="0"/>
              </a:rPr>
              <a:t>a bar graph using today’s lunch choices and student </a:t>
            </a:r>
            <a:r>
              <a:rPr kumimoji="0" lang="en-US" sz="3600" b="0" i="0" u="none" strike="noStrike" kern="1200" cap="none" spc="0" normalizeH="0" baseline="0" noProof="0" dirty="0" smtClean="0">
                <a:ln>
                  <a:noFill/>
                </a:ln>
                <a:solidFill>
                  <a:prstClr val="white"/>
                </a:solidFill>
                <a:effectLst/>
                <a:uLnTx/>
                <a:uFillTx/>
                <a:latin typeface="Comic Sans MS" pitchFamily="66" charset="0"/>
                <a:ea typeface="+mn-ea"/>
                <a:cs typeface="Arial" charset="0"/>
              </a:rPr>
              <a:t>selection.</a:t>
            </a:r>
          </a:p>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lang="en-US" sz="3600" dirty="0">
              <a:solidFill>
                <a:prstClr val="white"/>
              </a:solidFill>
              <a:latin typeface="Comic Sans MS" pitchFamily="66" charset="0"/>
              <a:cs typeface="Arial" charset="0"/>
            </a:endParaRPr>
          </a:p>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3600" b="0" i="0" u="none" strike="noStrike" kern="1200" cap="none" spc="0" normalizeH="0" baseline="0" noProof="0" dirty="0" smtClean="0">
                <a:ln>
                  <a:noFill/>
                </a:ln>
                <a:solidFill>
                  <a:prstClr val="white"/>
                </a:solidFill>
                <a:effectLst/>
                <a:uLnTx/>
                <a:uFillTx/>
                <a:latin typeface="Comic Sans MS" pitchFamily="66" charset="0"/>
                <a:ea typeface="+mn-ea"/>
                <a:cs typeface="Arial" charset="0"/>
              </a:rPr>
              <a:t>How could you make a pictograph of this same information?</a:t>
            </a:r>
            <a:endParaRPr kumimoji="0" lang="en-US" sz="3600" b="0" i="0" u="none" strike="noStrike" kern="1200" cap="none" spc="0" normalizeH="0" baseline="0" noProof="0" dirty="0">
              <a:ln>
                <a:noFill/>
              </a:ln>
              <a:solidFill>
                <a:prstClr val="white"/>
              </a:solidFill>
              <a:effectLst/>
              <a:uLnTx/>
              <a:uFillTx/>
              <a:latin typeface="Comic Sans MS" pitchFamily="66"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1" u="sng" strike="noStrike" kern="1200" cap="none" spc="0" normalizeH="0" baseline="0" noProof="0" dirty="0" smtClean="0">
                <a:ln>
                  <a:noFill/>
                </a:ln>
                <a:solidFill>
                  <a:prstClr val="white"/>
                </a:solidFill>
                <a:effectLst/>
                <a:uLnTx/>
                <a:uFillTx/>
                <a:latin typeface="Comic Sans MS" pitchFamily="66" charset="0"/>
                <a:ea typeface="+mn-ea"/>
                <a:cs typeface="Arial" charset="0"/>
              </a:rPr>
              <a:t> </a:t>
            </a:r>
            <a:endParaRPr kumimoji="0" lang="en-US" sz="2000" b="0" i="1" u="none" strike="noStrike" kern="1200" cap="none" spc="0" normalizeH="0" baseline="0" noProof="0" dirty="0">
              <a:ln>
                <a:noFill/>
              </a:ln>
              <a:solidFill>
                <a:prstClr val="white"/>
              </a:solidFill>
              <a:effectLst/>
              <a:uLnTx/>
              <a:uFillTx/>
              <a:latin typeface="Comic Sans MS" pitchFamily="66" charset="0"/>
              <a:ea typeface="+mn-ea"/>
              <a:cs typeface="Arial" charset="0"/>
            </a:endParaRPr>
          </a:p>
        </p:txBody>
      </p:sp>
      <p:pic>
        <p:nvPicPr>
          <p:cNvPr id="8210" name="Picture 19" descr="C:\Documents and Settings\christinafreeman\Local Settings\Temporary Internet Files\Content.IE5\UNGMRJUO\MC90044052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1846" y="881615"/>
            <a:ext cx="18288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6240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2734</Words>
  <Application>Microsoft Office PowerPoint</Application>
  <PresentationFormat>Widescreen</PresentationFormat>
  <Paragraphs>383</Paragraphs>
  <Slides>52</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52</vt:i4>
      </vt:variant>
    </vt:vector>
  </HeadingPairs>
  <TitlesOfParts>
    <vt:vector size="65" baseType="lpstr">
      <vt:lpstr>Antique Olive</vt:lpstr>
      <vt:lpstr>Arial</vt:lpstr>
      <vt:lpstr>Arial Narrow</vt:lpstr>
      <vt:lpstr>Arial Rounded MT Bold</vt:lpstr>
      <vt:lpstr>Bodoni MT Condensed</vt:lpstr>
      <vt:lpstr>Brush Script MT</vt:lpstr>
      <vt:lpstr>Calibri</vt:lpstr>
      <vt:lpstr>Comic Sans MS</vt:lpstr>
      <vt:lpstr>Lucida Calligraphy</vt:lpstr>
      <vt:lpstr>Symbol</vt:lpstr>
      <vt:lpstr>Times New Roman</vt:lpstr>
      <vt:lpstr>Verdana</vt:lpstr>
      <vt:lpstr>Ppt0000000</vt:lpstr>
      <vt:lpstr>Constructed Response Bonus</vt:lpstr>
      <vt:lpstr>Constructed Response Bonus</vt:lpstr>
      <vt:lpstr>Constructed Response</vt:lpstr>
      <vt:lpstr>Week 1</vt:lpstr>
      <vt:lpstr>Math Corner-Monday</vt:lpstr>
      <vt:lpstr>Math Corner-Tuesday</vt:lpstr>
      <vt:lpstr>Math Corner-Wednesday</vt:lpstr>
      <vt:lpstr>Math Corner-Thursday</vt:lpstr>
      <vt:lpstr>Math Corner-Friday</vt:lpstr>
      <vt:lpstr>Week 2</vt:lpstr>
      <vt:lpstr>Math Corner-Monday</vt:lpstr>
      <vt:lpstr>Math Corner-Tuesday</vt:lpstr>
      <vt:lpstr>Math Corner-Wednesday  </vt:lpstr>
      <vt:lpstr>Math Corner-Thursday</vt:lpstr>
      <vt:lpstr>Math Corner-Friday</vt:lpstr>
      <vt:lpstr>Week 3</vt:lpstr>
      <vt:lpstr>Math Corner-Monday</vt:lpstr>
      <vt:lpstr>Math Corner-Tuesday</vt:lpstr>
      <vt:lpstr>Math Corner-Wednesday</vt:lpstr>
      <vt:lpstr>Math Corner-Thursday</vt:lpstr>
      <vt:lpstr>Math Corner-Friday</vt:lpstr>
      <vt:lpstr>Week 4</vt:lpstr>
      <vt:lpstr>Math Corner-Monday</vt:lpstr>
      <vt:lpstr>Math Corner-Tuesday</vt:lpstr>
      <vt:lpstr>Math Corner-Wednesday</vt:lpstr>
      <vt:lpstr>Math Corner-Thursday</vt:lpstr>
      <vt:lpstr>Math Corner-Friday</vt:lpstr>
      <vt:lpstr>Math Corner-Tuesday</vt:lpstr>
      <vt:lpstr>Constructed Response</vt:lpstr>
      <vt:lpstr>Math Corner-Wednesday</vt:lpstr>
      <vt:lpstr>Math Corner-Thursday</vt:lpstr>
      <vt:lpstr>Math Corner-Friday</vt:lpstr>
      <vt:lpstr>Week 2</vt:lpstr>
      <vt:lpstr>Math Corner-Monday</vt:lpstr>
      <vt:lpstr>Math Corner-Tuesday</vt:lpstr>
      <vt:lpstr>Constructed Response</vt:lpstr>
      <vt:lpstr>Math Corner-Wednesday</vt:lpstr>
      <vt:lpstr>Math Corner-Thursday</vt:lpstr>
      <vt:lpstr>Math Corner-Friday</vt:lpstr>
      <vt:lpstr>Week 3</vt:lpstr>
      <vt:lpstr>Math Corner-Monday</vt:lpstr>
      <vt:lpstr>Math Corner-Tuesday</vt:lpstr>
      <vt:lpstr>Constructed Response</vt:lpstr>
      <vt:lpstr>Math Corner-Wednesday</vt:lpstr>
      <vt:lpstr>Math Corner-Thursday</vt:lpstr>
      <vt:lpstr>Math Corner-Friday</vt:lpstr>
      <vt:lpstr>Week 4</vt:lpstr>
      <vt:lpstr>Math Corner-Monday</vt:lpstr>
      <vt:lpstr>Math Corner-Tuesday</vt:lpstr>
      <vt:lpstr>Math Corner-Wednesday</vt:lpstr>
      <vt:lpstr>Math Corner-Thursday</vt:lpstr>
      <vt:lpstr>Math Corner-Friday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dc:title>
  <dc:creator>Holmes, Beatrice</dc:creator>
  <cp:lastModifiedBy>Holmes, Beatrice</cp:lastModifiedBy>
  <cp:revision>8</cp:revision>
  <dcterms:created xsi:type="dcterms:W3CDTF">2016-08-29T13:19:43Z</dcterms:created>
  <dcterms:modified xsi:type="dcterms:W3CDTF">2016-08-29T16:35:31Z</dcterms:modified>
</cp:coreProperties>
</file>